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71600" y="412978"/>
            <a:ext cx="763284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Course Description</a:t>
            </a:r>
            <a:endParaRPr lang="en-US" sz="1400" dirty="0" smtClean="0"/>
          </a:p>
          <a:p>
            <a:pPr fontAlgn="base"/>
            <a:r>
              <a:rPr lang="en-US" sz="1400" dirty="0" smtClean="0"/>
              <a:t>Introduction to the Renaissance/ Medieval/background/Elizabethan Theatres/Shakespeare's background/ kinds of plays/Background of drama as a genre/Influences on</a:t>
            </a:r>
          </a:p>
          <a:p>
            <a:pPr fontAlgn="base"/>
            <a:r>
              <a:rPr lang="en-US" sz="1400" dirty="0" smtClean="0"/>
              <a:t>Shakespeare that added to his genius.</a:t>
            </a:r>
          </a:p>
          <a:p>
            <a:pPr fontAlgn="base"/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b="1" dirty="0" smtClean="0"/>
              <a:t>Course Aims</a:t>
            </a:r>
            <a:endParaRPr lang="en-US" sz="1400" dirty="0" smtClean="0"/>
          </a:p>
          <a:p>
            <a:pPr fontAlgn="base"/>
            <a:r>
              <a:rPr lang="en-US" sz="1400" dirty="0" smtClean="0"/>
              <a:t>Read Shakespeare's individual plays.</a:t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dirty="0" smtClean="0"/>
              <a:t>Discuss the characteristics of drama as a literary genre as well as a theatrical event</a:t>
            </a:r>
          </a:p>
          <a:p>
            <a:pPr fontAlgn="base"/>
            <a:r>
              <a:rPr lang="en-US" sz="1400" dirty="0" smtClean="0"/>
              <a:t>Discuss Elizabethan concepts and the age of the Renaissance</a:t>
            </a:r>
          </a:p>
          <a:p>
            <a:pPr fontAlgn="base"/>
            <a:r>
              <a:rPr lang="en-US" sz="1400" dirty="0" smtClean="0"/>
              <a:t>Analyze the language, techniques, characters and themes of a Shakespearean</a:t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dirty="0" smtClean="0"/>
              <a:t>comedy and tragedy</a:t>
            </a:r>
          </a:p>
          <a:p>
            <a:pPr fontAlgn="base"/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b="1" dirty="0" smtClean="0"/>
              <a:t>Learning Outcomes 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dirty="0" smtClean="0"/>
              <a:t> Deliver oral presentations about the age, the playwright, or the genre.</a:t>
            </a:r>
          </a:p>
          <a:p>
            <a:pPr fontAlgn="base"/>
            <a:r>
              <a:rPr lang="en-US" sz="1400" dirty="0" smtClean="0"/>
              <a:t> Write essays about the assigned plays</a:t>
            </a:r>
          </a:p>
          <a:p>
            <a:pPr fontAlgn="base"/>
            <a:r>
              <a:rPr lang="en-US" sz="1400" dirty="0" smtClean="0"/>
              <a:t> Knowledge of individual Shakespearian plays.</a:t>
            </a:r>
          </a:p>
          <a:p>
            <a:pPr fontAlgn="base"/>
            <a:r>
              <a:rPr lang="en-US" sz="1400" dirty="0" smtClean="0"/>
              <a:t>Knowledge of Shakespeare's language(prose/verse)</a:t>
            </a:r>
          </a:p>
          <a:p>
            <a:pPr fontAlgn="base"/>
            <a:r>
              <a:rPr lang="en-US" sz="1400" dirty="0" smtClean="0"/>
              <a:t>Knowledge of Medieval English- as well as Classical (Greek and Roman) heritage</a:t>
            </a:r>
          </a:p>
          <a:p>
            <a:pPr fontAlgn="base"/>
            <a:r>
              <a:rPr lang="en-US" sz="1400" dirty="0" smtClean="0"/>
              <a:t>Knowledge of characteristics of a Shakespearian comedy and tragedy</a:t>
            </a:r>
          </a:p>
          <a:p>
            <a:pPr fontAlgn="base"/>
            <a:r>
              <a:rPr lang="en-US" sz="1400" dirty="0" smtClean="0"/>
              <a:t>A general knowledge of the intellectual, social, religious, historical issues of </a:t>
            </a:r>
            <a:r>
              <a:rPr lang="en-US" sz="1400" dirty="0" err="1" smtClean="0"/>
              <a:t>theRenaissance</a:t>
            </a:r>
            <a:endParaRPr lang="en-US" sz="1400" dirty="0" smtClean="0"/>
          </a:p>
          <a:p>
            <a:r>
              <a:rPr lang="en-US" sz="1400" smtClean="0"/>
              <a:t/>
            </a:r>
            <a:br>
              <a:rPr lang="en-US" sz="1400" smtClean="0"/>
            </a:b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0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38</cp:revision>
  <dcterms:created xsi:type="dcterms:W3CDTF">2015-04-10T09:16:03Z</dcterms:created>
  <dcterms:modified xsi:type="dcterms:W3CDTF">2015-04-12T20:34:07Z</dcterms:modified>
</cp:coreProperties>
</file>