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F4716-07D4-4CC4-8A91-985F33E79F63}"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382D4-DC23-4983-A145-60F4D283577C}" type="slidenum">
              <a:rPr lang="en-US" smtClean="0"/>
              <a:t>‹#›</a:t>
            </a:fld>
            <a:endParaRPr lang="en-US"/>
          </a:p>
        </p:txBody>
      </p:sp>
    </p:spTree>
    <p:extLst>
      <p:ext uri="{BB962C8B-B14F-4D97-AF65-F5344CB8AC3E}">
        <p14:creationId xmlns:p14="http://schemas.microsoft.com/office/powerpoint/2010/main" val="3963293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F4716-07D4-4CC4-8A91-985F33E79F63}"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382D4-DC23-4983-A145-60F4D283577C}" type="slidenum">
              <a:rPr lang="en-US" smtClean="0"/>
              <a:t>‹#›</a:t>
            </a:fld>
            <a:endParaRPr lang="en-US"/>
          </a:p>
        </p:txBody>
      </p:sp>
    </p:spTree>
    <p:extLst>
      <p:ext uri="{BB962C8B-B14F-4D97-AF65-F5344CB8AC3E}">
        <p14:creationId xmlns:p14="http://schemas.microsoft.com/office/powerpoint/2010/main" val="803032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F4716-07D4-4CC4-8A91-985F33E79F63}"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382D4-DC23-4983-A145-60F4D283577C}" type="slidenum">
              <a:rPr lang="en-US" smtClean="0"/>
              <a:t>‹#›</a:t>
            </a:fld>
            <a:endParaRPr lang="en-US"/>
          </a:p>
        </p:txBody>
      </p:sp>
    </p:spTree>
    <p:extLst>
      <p:ext uri="{BB962C8B-B14F-4D97-AF65-F5344CB8AC3E}">
        <p14:creationId xmlns:p14="http://schemas.microsoft.com/office/powerpoint/2010/main" val="2246999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F4716-07D4-4CC4-8A91-985F33E79F63}"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382D4-DC23-4983-A145-60F4D283577C}" type="slidenum">
              <a:rPr lang="en-US" smtClean="0"/>
              <a:t>‹#›</a:t>
            </a:fld>
            <a:endParaRPr lang="en-US"/>
          </a:p>
        </p:txBody>
      </p:sp>
    </p:spTree>
    <p:extLst>
      <p:ext uri="{BB962C8B-B14F-4D97-AF65-F5344CB8AC3E}">
        <p14:creationId xmlns:p14="http://schemas.microsoft.com/office/powerpoint/2010/main" val="4181382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F4716-07D4-4CC4-8A91-985F33E79F63}"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382D4-DC23-4983-A145-60F4D283577C}" type="slidenum">
              <a:rPr lang="en-US" smtClean="0"/>
              <a:t>‹#›</a:t>
            </a:fld>
            <a:endParaRPr lang="en-US"/>
          </a:p>
        </p:txBody>
      </p:sp>
    </p:spTree>
    <p:extLst>
      <p:ext uri="{BB962C8B-B14F-4D97-AF65-F5344CB8AC3E}">
        <p14:creationId xmlns:p14="http://schemas.microsoft.com/office/powerpoint/2010/main" val="934575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F4716-07D4-4CC4-8A91-985F33E79F63}"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382D4-DC23-4983-A145-60F4D283577C}" type="slidenum">
              <a:rPr lang="en-US" smtClean="0"/>
              <a:t>‹#›</a:t>
            </a:fld>
            <a:endParaRPr lang="en-US"/>
          </a:p>
        </p:txBody>
      </p:sp>
    </p:spTree>
    <p:extLst>
      <p:ext uri="{BB962C8B-B14F-4D97-AF65-F5344CB8AC3E}">
        <p14:creationId xmlns:p14="http://schemas.microsoft.com/office/powerpoint/2010/main" val="3970121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F4716-07D4-4CC4-8A91-985F33E79F63}"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5382D4-DC23-4983-A145-60F4D283577C}" type="slidenum">
              <a:rPr lang="en-US" smtClean="0"/>
              <a:t>‹#›</a:t>
            </a:fld>
            <a:endParaRPr lang="en-US"/>
          </a:p>
        </p:txBody>
      </p:sp>
    </p:spTree>
    <p:extLst>
      <p:ext uri="{BB962C8B-B14F-4D97-AF65-F5344CB8AC3E}">
        <p14:creationId xmlns:p14="http://schemas.microsoft.com/office/powerpoint/2010/main" val="646191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F4716-07D4-4CC4-8A91-985F33E79F63}"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5382D4-DC23-4983-A145-60F4D283577C}" type="slidenum">
              <a:rPr lang="en-US" smtClean="0"/>
              <a:t>‹#›</a:t>
            </a:fld>
            <a:endParaRPr lang="en-US"/>
          </a:p>
        </p:txBody>
      </p:sp>
    </p:spTree>
    <p:extLst>
      <p:ext uri="{BB962C8B-B14F-4D97-AF65-F5344CB8AC3E}">
        <p14:creationId xmlns:p14="http://schemas.microsoft.com/office/powerpoint/2010/main" val="2449313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F4716-07D4-4CC4-8A91-985F33E79F63}"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5382D4-DC23-4983-A145-60F4D283577C}" type="slidenum">
              <a:rPr lang="en-US" smtClean="0"/>
              <a:t>‹#›</a:t>
            </a:fld>
            <a:endParaRPr lang="en-US"/>
          </a:p>
        </p:txBody>
      </p:sp>
    </p:spTree>
    <p:extLst>
      <p:ext uri="{BB962C8B-B14F-4D97-AF65-F5344CB8AC3E}">
        <p14:creationId xmlns:p14="http://schemas.microsoft.com/office/powerpoint/2010/main" val="1475528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F4716-07D4-4CC4-8A91-985F33E79F63}"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382D4-DC23-4983-A145-60F4D283577C}" type="slidenum">
              <a:rPr lang="en-US" smtClean="0"/>
              <a:t>‹#›</a:t>
            </a:fld>
            <a:endParaRPr lang="en-US"/>
          </a:p>
        </p:txBody>
      </p:sp>
    </p:spTree>
    <p:extLst>
      <p:ext uri="{BB962C8B-B14F-4D97-AF65-F5344CB8AC3E}">
        <p14:creationId xmlns:p14="http://schemas.microsoft.com/office/powerpoint/2010/main" val="1231546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F4716-07D4-4CC4-8A91-985F33E79F63}"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382D4-DC23-4983-A145-60F4D283577C}" type="slidenum">
              <a:rPr lang="en-US" smtClean="0"/>
              <a:t>‹#›</a:t>
            </a:fld>
            <a:endParaRPr lang="en-US"/>
          </a:p>
        </p:txBody>
      </p:sp>
    </p:spTree>
    <p:extLst>
      <p:ext uri="{BB962C8B-B14F-4D97-AF65-F5344CB8AC3E}">
        <p14:creationId xmlns:p14="http://schemas.microsoft.com/office/powerpoint/2010/main" val="2424364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F4716-07D4-4CC4-8A91-985F33E79F63}"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5382D4-DC23-4983-A145-60F4D283577C}" type="slidenum">
              <a:rPr lang="en-US" smtClean="0"/>
              <a:t>‹#›</a:t>
            </a:fld>
            <a:endParaRPr lang="en-US"/>
          </a:p>
        </p:txBody>
      </p:sp>
    </p:spTree>
    <p:extLst>
      <p:ext uri="{BB962C8B-B14F-4D97-AF65-F5344CB8AC3E}">
        <p14:creationId xmlns:p14="http://schemas.microsoft.com/office/powerpoint/2010/main" val="3110201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dla.mu.edu.sa/node/36" TargetMode="External"/><Relationship Id="rId2" Type="http://schemas.openxmlformats.org/officeDocument/2006/relationships/hyperlink" Target="http://dla.mu.edu.sa/node/2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dla.mu.edu.sa/node/2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74236"/>
            <a:ext cx="6096000" cy="6709529"/>
          </a:xfrm>
          <a:prstGeom prst="rect">
            <a:avLst/>
          </a:prstGeom>
        </p:spPr>
        <p:txBody>
          <a:bodyPr>
            <a:spAutoFit/>
          </a:bodyPr>
          <a:lstStyle/>
          <a:p>
            <a:pPr algn="just"/>
            <a:r>
              <a:rPr lang="en-US" b="1" dirty="0" smtClean="0">
                <a:effectLst/>
                <a:latin typeface="Arial" panose="020B0604020202020204" pitchFamily="34" charset="0"/>
                <a:ea typeface="Times New Roman" panose="02020603050405020304" pitchFamily="18" charset="0"/>
              </a:rPr>
              <a:t>The Library of the Community College, which </a:t>
            </a:r>
            <a:r>
              <a:rPr lang="en-US" b="1" dirty="0" err="1" smtClean="0">
                <a:effectLst/>
                <a:latin typeface="Arial" panose="020B0604020202020204" pitchFamily="34" charset="0"/>
                <a:ea typeface="Times New Roman" panose="02020603050405020304" pitchFamily="18" charset="0"/>
              </a:rPr>
              <a:t>Tast</a:t>
            </a:r>
            <a:r>
              <a:rPr lang="en-US" b="1" dirty="0" smtClean="0">
                <a:effectLst/>
                <a:latin typeface="Arial" panose="020B0604020202020204" pitchFamily="34" charset="0"/>
                <a:ea typeface="Times New Roman" panose="02020603050405020304" pitchFamily="18" charset="0"/>
              </a:rPr>
              <a:t> in 1425 as a library subset of the libraries of colleges of the University of King Saud, the nucleus of the Central Library of the University of collected after independence, as this library is the central library when she moved finally to the Deanship of Library Affairs at the University collected in the month of </a:t>
            </a:r>
            <a:r>
              <a:rPr lang="en-US" b="1" dirty="0" err="1" smtClean="0">
                <a:effectLst/>
                <a:latin typeface="Arial" panose="020B0604020202020204" pitchFamily="34" charset="0"/>
                <a:ea typeface="Times New Roman" panose="02020603050405020304" pitchFamily="18" charset="0"/>
              </a:rPr>
              <a:t>Dhul</a:t>
            </a:r>
            <a:r>
              <a:rPr lang="en-US" b="1" dirty="0" smtClean="0">
                <a:effectLst/>
                <a:latin typeface="Arial" panose="020B0604020202020204" pitchFamily="34" charset="0"/>
                <a:ea typeface="Times New Roman" panose="02020603050405020304" pitchFamily="18" charset="0"/>
              </a:rPr>
              <a:t> in 1431, and provides library services to all employees of the university students, faculty and administrators as well as researchers and scholars from non-employees of the university, located in the Central Library building, the third round, the community college district in </a:t>
            </a:r>
            <a:r>
              <a:rPr lang="en-US" b="1" dirty="0" err="1" smtClean="0">
                <a:effectLst/>
                <a:latin typeface="Arial" panose="020B0604020202020204" pitchFamily="34" charset="0"/>
                <a:ea typeface="Times New Roman" panose="02020603050405020304" pitchFamily="18" charset="0"/>
              </a:rPr>
              <a:t>Khalidiya</a:t>
            </a:r>
            <a:r>
              <a:rPr lang="en-US" b="1" dirty="0" smtClean="0">
                <a:effectLst/>
                <a:latin typeface="Arial" panose="020B0604020202020204" pitchFamily="34" charset="0"/>
                <a:ea typeface="Times New Roman" panose="02020603050405020304" pitchFamily="18" charset="0"/>
              </a:rPr>
              <a:t> and an area of ​​400 square meters distributed over the library and the headquarters of the Deanship of Library Affairs</a:t>
            </a:r>
            <a:endParaRPr lang="en-US" sz="2400" dirty="0" smtClean="0">
              <a:effectLst/>
              <a:latin typeface="Times New Roman" panose="02020603050405020304" pitchFamily="18" charset="0"/>
              <a:ea typeface="Times New Roman" panose="02020603050405020304" pitchFamily="18" charset="0"/>
            </a:endParaRPr>
          </a:p>
          <a:p>
            <a:r>
              <a:rPr lang="en-US" sz="2000" dirty="0" smtClean="0">
                <a:effectLst/>
                <a:latin typeface="Calibri" panose="020F0502020204030204" pitchFamily="34" charset="0"/>
                <a:ea typeface="Calibri" panose="020F0502020204030204" pitchFamily="34" charset="0"/>
                <a:cs typeface="Arial" panose="020B0604020202020204" pitchFamily="34" charset="0"/>
              </a:rPr>
              <a:t>And includes the Central Library between its shores material equipment and software appropriate to serve the attendees the library, where there is the library furniture modern shelves of books and desks for reading and retreats Internet and retreats to read, and made available indexes through the </a:t>
            </a:r>
            <a:r>
              <a:rPr lang="en-US" sz="2000" dirty="0" err="1" smtClean="0">
                <a:effectLst/>
                <a:latin typeface="Calibri" panose="020F0502020204030204" pitchFamily="34" charset="0"/>
                <a:ea typeface="Calibri" panose="020F0502020204030204" pitchFamily="34" charset="0"/>
                <a:cs typeface="Arial" panose="020B0604020202020204" pitchFamily="34" charset="0"/>
              </a:rPr>
              <a:t>Koha</a:t>
            </a:r>
            <a:r>
              <a:rPr lang="en-US" sz="2000" dirty="0" smtClean="0">
                <a:effectLst/>
                <a:latin typeface="Calibri" panose="020F0502020204030204" pitchFamily="34" charset="0"/>
                <a:ea typeface="Calibri" panose="020F0502020204030204" pitchFamily="34" charset="0"/>
                <a:cs typeface="Arial" panose="020B0604020202020204" pitchFamily="34" charset="0"/>
              </a:rPr>
              <a:t> library management and provides gateways protection for books from unauthorized us</a:t>
            </a:r>
            <a:endParaRPr lang="en-US" dirty="0"/>
          </a:p>
        </p:txBody>
      </p:sp>
    </p:spTree>
    <p:extLst>
      <p:ext uri="{BB962C8B-B14F-4D97-AF65-F5344CB8AC3E}">
        <p14:creationId xmlns:p14="http://schemas.microsoft.com/office/powerpoint/2010/main" val="3402774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028343"/>
            <a:ext cx="6096000" cy="4801314"/>
          </a:xfrm>
          <a:prstGeom prst="rect">
            <a:avLst/>
          </a:prstGeom>
        </p:spPr>
        <p:txBody>
          <a:bodyPr>
            <a:spAutoFit/>
          </a:bodyPr>
          <a:lstStyle/>
          <a:p>
            <a:r>
              <a:rPr lang="en-US" dirty="0" smtClean="0">
                <a:effectLst/>
                <a:latin typeface="Times New Roman" panose="02020603050405020304" pitchFamily="18" charset="0"/>
                <a:ea typeface="Times New Roman" panose="02020603050405020304" pitchFamily="18" charset="0"/>
              </a:rPr>
              <a:t>Sections of the Central Library</a:t>
            </a:r>
          </a:p>
          <a:p>
            <a:r>
              <a:rPr lang="en-US" dirty="0" smtClean="0">
                <a:effectLst/>
                <a:latin typeface="Times New Roman" panose="02020603050405020304" pitchFamily="18" charset="0"/>
                <a:ea typeface="Times New Roman" panose="02020603050405020304" pitchFamily="18" charset="0"/>
              </a:rPr>
              <a:t>Library Management</a:t>
            </a:r>
          </a:p>
          <a:p>
            <a:r>
              <a:rPr lang="en-US" dirty="0" smtClean="0">
                <a:effectLst/>
                <a:latin typeface="Times New Roman" panose="02020603050405020304" pitchFamily="18" charset="0"/>
                <a:ea typeface="Times New Roman" panose="02020603050405020304" pitchFamily="18" charset="0"/>
              </a:rPr>
              <a:t>Services beneficiaries</a:t>
            </a:r>
          </a:p>
          <a:p>
            <a:r>
              <a:rPr lang="en-US" dirty="0" smtClean="0">
                <a:effectLst/>
                <a:latin typeface="Times New Roman" panose="02020603050405020304" pitchFamily="18" charset="0"/>
                <a:ea typeface="Times New Roman" panose="02020603050405020304" pitchFamily="18" charset="0"/>
              </a:rPr>
              <a:t>The electronic catalog</a:t>
            </a:r>
          </a:p>
          <a:p>
            <a:r>
              <a:rPr lang="en-US" dirty="0" smtClean="0">
                <a:effectLst/>
                <a:latin typeface="Times New Roman" panose="02020603050405020304" pitchFamily="18" charset="0"/>
                <a:ea typeface="Times New Roman" panose="02020603050405020304" pitchFamily="18" charset="0"/>
              </a:rPr>
              <a:t>Hall of free viewing and reading</a:t>
            </a:r>
          </a:p>
          <a:p>
            <a:r>
              <a:rPr lang="en-US" dirty="0" smtClean="0">
                <a:effectLst/>
                <a:latin typeface="Times New Roman" panose="02020603050405020304" pitchFamily="18" charset="0"/>
                <a:ea typeface="Times New Roman" panose="02020603050405020304" pitchFamily="18" charset="0"/>
              </a:rPr>
              <a:t>Periodicals</a:t>
            </a:r>
          </a:p>
          <a:p>
            <a:r>
              <a:rPr lang="en-US" dirty="0" smtClean="0">
                <a:effectLst/>
                <a:latin typeface="Times New Roman" panose="02020603050405020304" pitchFamily="18" charset="0"/>
                <a:ea typeface="Times New Roman" panose="02020603050405020304" pitchFamily="18" charset="0"/>
              </a:rPr>
              <a:t>References and foreign books</a:t>
            </a:r>
          </a:p>
          <a:p>
            <a:r>
              <a:rPr lang="en-US" dirty="0" smtClean="0">
                <a:effectLst/>
                <a:latin typeface="Times New Roman" panose="02020603050405020304" pitchFamily="18" charset="0"/>
                <a:ea typeface="Times New Roman" panose="02020603050405020304" pitchFamily="18" charset="0"/>
              </a:rPr>
              <a:t> </a:t>
            </a:r>
          </a:p>
          <a:p>
            <a:r>
              <a:rPr lang="en-US" dirty="0" smtClean="0">
                <a:effectLst/>
                <a:latin typeface="Times New Roman" panose="02020603050405020304" pitchFamily="18" charset="0"/>
                <a:ea typeface="Times New Roman" panose="02020603050405020304" pitchFamily="18" charset="0"/>
              </a:rPr>
              <a:t>Central Library Services</a:t>
            </a:r>
          </a:p>
          <a:p>
            <a:r>
              <a:rPr lang="en-US" dirty="0" smtClean="0">
                <a:effectLst/>
                <a:latin typeface="Times New Roman" panose="02020603050405020304" pitchFamily="18" charset="0"/>
                <a:ea typeface="Times New Roman" panose="02020603050405020304" pitchFamily="18" charset="0"/>
              </a:rPr>
              <a:t> </a:t>
            </a:r>
          </a:p>
          <a:p>
            <a:r>
              <a:rPr lang="en-US" dirty="0" smtClean="0">
                <a:effectLst/>
                <a:latin typeface="Times New Roman" panose="02020603050405020304" pitchFamily="18" charset="0"/>
                <a:ea typeface="Times New Roman" panose="02020603050405020304" pitchFamily="18" charset="0"/>
              </a:rPr>
              <a:t>Access the internal service</a:t>
            </a:r>
          </a:p>
          <a:p>
            <a:r>
              <a:rPr lang="en-US" dirty="0" smtClean="0">
                <a:effectLst/>
                <a:latin typeface="Times New Roman" panose="02020603050405020304" pitchFamily="18" charset="0"/>
                <a:ea typeface="Times New Roman" panose="02020603050405020304" pitchFamily="18" charset="0"/>
              </a:rPr>
              <a:t>Data provided by the Central Library and branch libraries college access internal services by providing the right atmosphere to see, and also provide counseling and guidance service.</a:t>
            </a:r>
          </a:p>
          <a:p>
            <a:r>
              <a:rPr lang="en-US" dirty="0" smtClean="0">
                <a:effectLst/>
                <a:latin typeface="Times New Roman" panose="02020603050405020304" pitchFamily="18" charset="0"/>
                <a:ea typeface="Times New Roman" panose="02020603050405020304" pitchFamily="18" charset="0"/>
              </a:rPr>
              <a:t> </a:t>
            </a:r>
          </a:p>
          <a:p>
            <a:r>
              <a:rPr lang="en-US" dirty="0" smtClean="0">
                <a:effectLst/>
                <a:latin typeface="Times New Roman" panose="02020603050405020304" pitchFamily="18" charset="0"/>
                <a:ea typeface="Times New Roman" panose="02020603050405020304" pitchFamily="18" charset="0"/>
              </a:rPr>
              <a:t>Service printing and imaging</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4351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166843"/>
            <a:ext cx="6096000" cy="4524315"/>
          </a:xfrm>
          <a:prstGeom prst="rect">
            <a:avLst/>
          </a:prstGeom>
        </p:spPr>
        <p:txBody>
          <a:bodyPr>
            <a:spAutoFit/>
          </a:bodyPr>
          <a:lstStyle/>
          <a:p>
            <a:r>
              <a:rPr lang="en-US" dirty="0" smtClean="0">
                <a:effectLst/>
                <a:latin typeface="Times New Roman" panose="02020603050405020304" pitchFamily="18" charset="0"/>
                <a:ea typeface="Times New Roman" panose="02020603050405020304" pitchFamily="18" charset="0"/>
              </a:rPr>
              <a:t>Data Service provides printing and imaging can be for students to print and imaging with regard to the educational process, according to the rules laid down by the Dean.</a:t>
            </a:r>
          </a:p>
          <a:p>
            <a:r>
              <a:rPr lang="en-US" dirty="0" smtClean="0">
                <a:effectLst/>
                <a:latin typeface="Times New Roman" panose="02020603050405020304" pitchFamily="18" charset="0"/>
                <a:ea typeface="Times New Roman" panose="02020603050405020304" pitchFamily="18" charset="0"/>
              </a:rPr>
              <a:t> </a:t>
            </a:r>
          </a:p>
          <a:p>
            <a:r>
              <a:rPr lang="en-US" dirty="0" smtClean="0">
                <a:effectLst/>
                <a:latin typeface="Times New Roman" panose="02020603050405020304" pitchFamily="18" charset="0"/>
                <a:ea typeface="Times New Roman" panose="02020603050405020304" pitchFamily="18" charset="0"/>
              </a:rPr>
              <a:t>Service guidance</a:t>
            </a:r>
          </a:p>
          <a:p>
            <a:r>
              <a:rPr lang="en-US" dirty="0" smtClean="0">
                <a:effectLst/>
                <a:latin typeface="Times New Roman" panose="02020603050405020304" pitchFamily="18" charset="0"/>
                <a:ea typeface="Times New Roman" panose="02020603050405020304" pitchFamily="18" charset="0"/>
              </a:rPr>
              <a:t>Dean receives groups of students under the supervision of some faculty members to visit the library and give them information about how to use the library and the services provided by the Deanship of Library Affairs in the Dean's keenness on the definition of employees of the university its services</a:t>
            </a:r>
          </a:p>
          <a:p>
            <a:r>
              <a:rPr lang="en-US" dirty="0" smtClean="0">
                <a:effectLst/>
                <a:latin typeface="Times New Roman" panose="02020603050405020304" pitchFamily="18" charset="0"/>
                <a:ea typeface="Times New Roman" panose="02020603050405020304" pitchFamily="18" charset="0"/>
              </a:rPr>
              <a:t> </a:t>
            </a:r>
          </a:p>
          <a:p>
            <a:r>
              <a:rPr lang="en-US" dirty="0" smtClean="0">
                <a:effectLst/>
                <a:latin typeface="Times New Roman" panose="02020603050405020304" pitchFamily="18" charset="0"/>
                <a:ea typeface="Times New Roman" panose="02020603050405020304" pitchFamily="18" charset="0"/>
              </a:rPr>
              <a:t>Reference service and respond to questions and inquiries</a:t>
            </a:r>
          </a:p>
          <a:p>
            <a:r>
              <a:rPr lang="en-US" dirty="0" smtClean="0">
                <a:effectLst/>
                <a:latin typeface="Times New Roman" panose="02020603050405020304" pitchFamily="18" charset="0"/>
                <a:ea typeface="Times New Roman" panose="02020603050405020304" pitchFamily="18" charset="0"/>
              </a:rPr>
              <a:t>Data provided many answers to questions and queries of the beneficiaries of the various employees of the university, relying on the reference sources such as dictionaries, encyclopedias, manuals and reports in both print and electronic</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6581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751344"/>
            <a:ext cx="6096000" cy="5355312"/>
          </a:xfrm>
          <a:prstGeom prst="rect">
            <a:avLst/>
          </a:prstGeom>
        </p:spPr>
        <p:txBody>
          <a:bodyPr>
            <a:spAutoFit/>
          </a:bodyPr>
          <a:lstStyle/>
          <a:p>
            <a:r>
              <a:rPr lang="en-US" dirty="0" smtClean="0">
                <a:effectLst/>
                <a:latin typeface="Times New Roman" panose="02020603050405020304" pitchFamily="18" charset="0"/>
                <a:ea typeface="Times New Roman" panose="02020603050405020304" pitchFamily="18" charset="0"/>
              </a:rPr>
              <a:t>Foreign Loan service</a:t>
            </a:r>
          </a:p>
          <a:p>
            <a:r>
              <a:rPr lang="en-US" dirty="0" smtClean="0">
                <a:effectLst/>
                <a:latin typeface="Times New Roman" panose="02020603050405020304" pitchFamily="18" charset="0"/>
                <a:ea typeface="Times New Roman" panose="02020603050405020304" pitchFamily="18" charset="0"/>
              </a:rPr>
              <a:t>Data represented progress in the Central Library and branch libraries lending service employees of the university.</a:t>
            </a:r>
          </a:p>
          <a:p>
            <a:r>
              <a:rPr lang="en-US" dirty="0" smtClean="0">
                <a:effectLst/>
                <a:latin typeface="Times New Roman" panose="02020603050405020304" pitchFamily="18" charset="0"/>
                <a:ea typeface="Times New Roman" panose="02020603050405020304" pitchFamily="18" charset="0"/>
              </a:rPr>
              <a:t> </a:t>
            </a:r>
          </a:p>
          <a:p>
            <a:r>
              <a:rPr lang="en-US" dirty="0" smtClean="0">
                <a:effectLst/>
                <a:latin typeface="Times New Roman" panose="02020603050405020304" pitchFamily="18" charset="0"/>
                <a:ea typeface="Times New Roman" panose="02020603050405020304" pitchFamily="18" charset="0"/>
              </a:rPr>
              <a:t>Service access to daily newspapers and magazines</a:t>
            </a:r>
          </a:p>
          <a:p>
            <a:r>
              <a:rPr lang="en-US" dirty="0" smtClean="0">
                <a:effectLst/>
                <a:latin typeface="Times New Roman" panose="02020603050405020304" pitchFamily="18" charset="0"/>
                <a:ea typeface="Times New Roman" panose="02020603050405020304" pitchFamily="18" charset="0"/>
              </a:rPr>
              <a:t>Dean provides a number of daily newspapers for consultation in the Library, and the newspapers, "Al-Riyadh" newspaper and the island”</a:t>
            </a:r>
          </a:p>
          <a:p>
            <a:r>
              <a:rPr lang="en-US" dirty="0" smtClean="0">
                <a:effectLst/>
                <a:latin typeface="Times New Roman" panose="02020603050405020304" pitchFamily="18" charset="0"/>
                <a:ea typeface="Times New Roman" panose="02020603050405020304" pitchFamily="18" charset="0"/>
              </a:rPr>
              <a:t> </a:t>
            </a:r>
          </a:p>
          <a:p>
            <a:r>
              <a:rPr lang="en-US" dirty="0" smtClean="0">
                <a:effectLst/>
                <a:latin typeface="Times New Roman" panose="02020603050405020304" pitchFamily="18" charset="0"/>
                <a:ea typeface="Times New Roman" panose="02020603050405020304" pitchFamily="18" charset="0"/>
              </a:rPr>
              <a:t>Search service in the digital library Arabia</a:t>
            </a:r>
          </a:p>
          <a:p>
            <a:r>
              <a:rPr lang="en-US" dirty="0" smtClean="0">
                <a:effectLst/>
                <a:latin typeface="Times New Roman" panose="02020603050405020304" pitchFamily="18" charset="0"/>
                <a:ea typeface="Times New Roman" panose="02020603050405020304" pitchFamily="18" charset="0"/>
              </a:rPr>
              <a:t>Allow DDL from within the electronic services search service in the digital library Arabia Saudi Digital Library The Digital Library Arabia's largest gathering of e-books Academy in the Arab world, where currently has more than (114 000) e-book full-text in various scientific disciplines, and has more than 300 publishers worldwide such as Elsevier, Springer, Pearson, Wiley, Taylor &amp; </a:t>
            </a:r>
            <a:r>
              <a:rPr lang="en-US" dirty="0" err="1" smtClean="0">
                <a:effectLst/>
                <a:latin typeface="Times New Roman" panose="02020603050405020304" pitchFamily="18" charset="0"/>
                <a:ea typeface="Times New Roman" panose="02020603050405020304" pitchFamily="18" charset="0"/>
              </a:rPr>
              <a:t>francis</a:t>
            </a:r>
            <a:r>
              <a:rPr lang="en-US" dirty="0" smtClean="0">
                <a:effectLst/>
                <a:latin typeface="Times New Roman" panose="02020603050405020304" pitchFamily="18" charset="0"/>
                <a:ea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rPr>
              <a:t>Mcgrawhill</a:t>
            </a:r>
            <a:r>
              <a:rPr lang="en-US" dirty="0" smtClean="0">
                <a:effectLst/>
                <a:latin typeface="Times New Roman" panose="02020603050405020304" pitchFamily="18" charset="0"/>
                <a:ea typeface="Times New Roman" panose="02020603050405020304" pitchFamily="18" charset="0"/>
              </a:rPr>
              <a:t> and contain at books for publishers such as world-class academics: </a:t>
            </a:r>
            <a:r>
              <a:rPr lang="en-US" dirty="0" err="1" smtClean="0">
                <a:effectLst/>
                <a:latin typeface="Times New Roman" panose="02020603050405020304" pitchFamily="18" charset="0"/>
                <a:ea typeface="Times New Roman" panose="02020603050405020304" pitchFamily="18" charset="0"/>
              </a:rPr>
              <a:t>Yall</a:t>
            </a:r>
            <a:r>
              <a:rPr lang="en-US" dirty="0" smtClean="0">
                <a:effectLst/>
                <a:latin typeface="Times New Roman" panose="02020603050405020304" pitchFamily="18" charset="0"/>
                <a:ea typeface="Times New Roman" panose="02020603050405020304" pitchFamily="18" charset="0"/>
              </a:rPr>
              <a:t> University, Oxford University, Harvard University</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59881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028343"/>
            <a:ext cx="6096000" cy="4801314"/>
          </a:xfrm>
          <a:prstGeom prst="rect">
            <a:avLst/>
          </a:prstGeom>
        </p:spPr>
        <p:txBody>
          <a:bodyPr>
            <a:spAutoFit/>
          </a:bodyPr>
          <a:lstStyle/>
          <a:p>
            <a:r>
              <a:rPr lang="en-US" dirty="0" smtClean="0">
                <a:effectLst/>
                <a:latin typeface="Times New Roman" panose="02020603050405020304" pitchFamily="18" charset="0"/>
                <a:ea typeface="Times New Roman" panose="02020603050405020304" pitchFamily="18" charset="0"/>
              </a:rPr>
              <a:t>Access to the full text of electronic books from anywhere and at any time.</a:t>
            </a:r>
          </a:p>
          <a:p>
            <a:r>
              <a:rPr lang="en-US" dirty="0" smtClean="0">
                <a:effectLst/>
                <a:latin typeface="Times New Roman" panose="02020603050405020304" pitchFamily="18" charset="0"/>
                <a:ea typeface="Times New Roman" panose="02020603050405020304" pitchFamily="18" charset="0"/>
              </a:rPr>
              <a:t>Availability of free search (keywords - Full text - Title - Author - Subject - date of publication.</a:t>
            </a:r>
          </a:p>
          <a:p>
            <a:r>
              <a:rPr lang="en-US" dirty="0" smtClean="0">
                <a:effectLst/>
                <a:latin typeface="Times New Roman" panose="02020603050405020304" pitchFamily="18" charset="0"/>
                <a:ea typeface="Times New Roman" panose="02020603050405020304" pitchFamily="18" charset="0"/>
              </a:rPr>
              <a:t>Giving a range of advanced interactive services.</a:t>
            </a:r>
          </a:p>
          <a:p>
            <a:r>
              <a:rPr lang="en-US" dirty="0" smtClean="0">
                <a:effectLst/>
                <a:latin typeface="Times New Roman" panose="02020603050405020304" pitchFamily="18" charset="0"/>
                <a:ea typeface="Times New Roman" panose="02020603050405020304" pitchFamily="18" charset="0"/>
              </a:rPr>
              <a:t>Providing electronic reference service.</a:t>
            </a:r>
          </a:p>
          <a:p>
            <a:r>
              <a:rPr lang="en-US" dirty="0" smtClean="0">
                <a:effectLst/>
                <a:latin typeface="Times New Roman" panose="02020603050405020304" pitchFamily="18" charset="0"/>
                <a:ea typeface="Times New Roman" panose="02020603050405020304" pitchFamily="18" charset="0"/>
              </a:rPr>
              <a:t>Provide awareness information service.</a:t>
            </a:r>
          </a:p>
          <a:p>
            <a:r>
              <a:rPr lang="en-US" dirty="0" smtClean="0">
                <a:effectLst/>
                <a:latin typeface="Times New Roman" panose="02020603050405020304" pitchFamily="18" charset="0"/>
                <a:ea typeface="Times New Roman" panose="02020603050405020304" pitchFamily="18" charset="0"/>
              </a:rPr>
              <a:t>Provide uniform access to the digital library.</a:t>
            </a:r>
          </a:p>
          <a:p>
            <a:r>
              <a:rPr lang="en-US" u="sng" dirty="0" smtClean="0">
                <a:solidFill>
                  <a:srgbClr val="0000FF"/>
                </a:solidFill>
                <a:effectLst/>
                <a:latin typeface="Times New Roman" panose="02020603050405020304" pitchFamily="18" charset="0"/>
                <a:ea typeface="Times New Roman" panose="02020603050405020304" pitchFamily="18" charset="0"/>
                <a:hlinkClick r:id="rId2"/>
              </a:rPr>
              <a:t>http://dla.mu.edu.sa/node/25</a:t>
            </a:r>
            <a:endParaRPr lang="en-US" dirty="0" smtClean="0">
              <a:effectLst/>
              <a:latin typeface="Times New Roman" panose="02020603050405020304" pitchFamily="18" charset="0"/>
              <a:ea typeface="Times New Roman" panose="02020603050405020304" pitchFamily="18" charset="0"/>
            </a:endParaRPr>
          </a:p>
          <a:p>
            <a:r>
              <a:rPr lang="en-US" dirty="0" smtClean="0">
                <a:effectLst/>
                <a:latin typeface="Times New Roman" panose="02020603050405020304" pitchFamily="18" charset="0"/>
                <a:ea typeface="Times New Roman" panose="02020603050405020304" pitchFamily="18" charset="0"/>
              </a:rPr>
              <a:t> </a:t>
            </a:r>
          </a:p>
          <a:p>
            <a:r>
              <a:rPr lang="en-US" dirty="0" smtClean="0">
                <a:effectLst/>
                <a:latin typeface="Times New Roman" panose="02020603050405020304" pitchFamily="18" charset="0"/>
                <a:ea typeface="Times New Roman" panose="02020603050405020304" pitchFamily="18" charset="0"/>
              </a:rPr>
              <a:t>Search service in the electronic databases</a:t>
            </a:r>
          </a:p>
          <a:p>
            <a:r>
              <a:rPr lang="en-US" dirty="0" smtClean="0">
                <a:effectLst/>
                <a:latin typeface="Times New Roman" panose="02020603050405020304" pitchFamily="18" charset="0"/>
                <a:ea typeface="Times New Roman" panose="02020603050405020304" pitchFamily="18" charset="0"/>
              </a:rPr>
              <a:t>Dean offers through its gateway to the Internet thirty-one (31) global electronic database covering all disciplines at the University of Objectivity, and can access these rules through the portal at the following link:</a:t>
            </a:r>
          </a:p>
          <a:p>
            <a:r>
              <a:rPr lang="en-US" u="sng" dirty="0" smtClean="0">
                <a:solidFill>
                  <a:srgbClr val="0000FF"/>
                </a:solidFill>
                <a:effectLst/>
                <a:latin typeface="Times New Roman" panose="02020603050405020304" pitchFamily="18" charset="0"/>
                <a:ea typeface="Times New Roman" panose="02020603050405020304" pitchFamily="18" charset="0"/>
                <a:hlinkClick r:id="rId3"/>
              </a:rPr>
              <a:t>http://dla.mu.edu.sa/node/36</a:t>
            </a:r>
            <a:endParaRPr lang="en-US" dirty="0" smtClean="0">
              <a:effectLst/>
              <a:latin typeface="Times New Roman" panose="02020603050405020304" pitchFamily="18" charset="0"/>
              <a:ea typeface="Times New Roman" panose="02020603050405020304" pitchFamily="18" charset="0"/>
            </a:endParaRPr>
          </a:p>
          <a:p>
            <a:r>
              <a:rPr lang="en-US" dirty="0" smtClean="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26881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582341"/>
            <a:ext cx="6096000" cy="3693319"/>
          </a:xfrm>
          <a:prstGeom prst="rect">
            <a:avLst/>
          </a:prstGeom>
        </p:spPr>
        <p:txBody>
          <a:bodyPr>
            <a:spAutoFit/>
          </a:bodyPr>
          <a:lstStyle/>
          <a:p>
            <a:r>
              <a:rPr lang="en-US" dirty="0" smtClean="0">
                <a:effectLst/>
                <a:latin typeface="Times New Roman" panose="02020603050405020304" pitchFamily="18" charset="0"/>
                <a:ea typeface="Times New Roman" panose="02020603050405020304" pitchFamily="18" charset="0"/>
              </a:rPr>
              <a:t>Automated search service in the electronic catalog for the University Libraries</a:t>
            </a:r>
          </a:p>
          <a:p>
            <a:r>
              <a:rPr lang="en-US" dirty="0" smtClean="0">
                <a:effectLst/>
                <a:latin typeface="Times New Roman" panose="02020603050405020304" pitchFamily="18" charset="0"/>
                <a:ea typeface="Times New Roman" panose="02020603050405020304" pitchFamily="18" charset="0"/>
              </a:rPr>
              <a:t>Central Library offers research services in the electronic catalog Consolidated University Libraries collected, and provide training and guidance on the use of the electronic catalog and take advantage of it, and a link to the index on the Internet is: </a:t>
            </a:r>
            <a:r>
              <a:rPr lang="en-US" u="sng" dirty="0" smtClean="0">
                <a:solidFill>
                  <a:srgbClr val="0000FF"/>
                </a:solidFill>
                <a:effectLst/>
                <a:latin typeface="Times New Roman" panose="02020603050405020304" pitchFamily="18" charset="0"/>
                <a:ea typeface="Times New Roman" panose="02020603050405020304" pitchFamily="18" charset="0"/>
                <a:hlinkClick r:id="rId2"/>
              </a:rPr>
              <a:t>http://dla.mu.edu.sa/node/22</a:t>
            </a:r>
            <a:endParaRPr lang="en-US" dirty="0" smtClean="0">
              <a:effectLst/>
              <a:latin typeface="Times New Roman" panose="02020603050405020304" pitchFamily="18" charset="0"/>
              <a:ea typeface="Times New Roman" panose="02020603050405020304" pitchFamily="18" charset="0"/>
            </a:endParaRPr>
          </a:p>
          <a:p>
            <a:r>
              <a:rPr lang="en-US" dirty="0" smtClean="0">
                <a:effectLst/>
                <a:latin typeface="Times New Roman" panose="02020603050405020304" pitchFamily="18" charset="0"/>
                <a:ea typeface="Times New Roman" panose="02020603050405020304" pitchFamily="18" charset="0"/>
              </a:rPr>
              <a:t> </a:t>
            </a:r>
          </a:p>
          <a:p>
            <a:r>
              <a:rPr lang="en-US" dirty="0" smtClean="0">
                <a:effectLst/>
                <a:latin typeface="Times New Roman" panose="02020603050405020304" pitchFamily="18" charset="0"/>
                <a:ea typeface="Times New Roman" panose="02020603050405020304" pitchFamily="18" charset="0"/>
              </a:rPr>
              <a:t>Search service in the Internet</a:t>
            </a:r>
          </a:p>
          <a:p>
            <a:r>
              <a:rPr lang="en-US" dirty="0" smtClean="0">
                <a:effectLst/>
                <a:latin typeface="Times New Roman" panose="02020603050405020304" pitchFamily="18" charset="0"/>
                <a:ea typeface="Times New Roman" panose="02020603050405020304" pitchFamily="18" charset="0"/>
              </a:rPr>
              <a:t>Central Library offers research services to the beneficiaries in the Internet is regulated, in order to obtain information and sources that may not exist within the sources of information the university libraries</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92933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390</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2015-04-08T10:17:17Z</dcterms:created>
  <dcterms:modified xsi:type="dcterms:W3CDTF">2015-04-08T10:18:06Z</dcterms:modified>
</cp:coreProperties>
</file>