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2"/>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74"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3" r:id="rId33"/>
    <p:sldId id="287" r:id="rId34"/>
    <p:sldId id="288" r:id="rId35"/>
    <p:sldId id="289" r:id="rId36"/>
    <p:sldId id="290" r:id="rId37"/>
    <p:sldId id="291" r:id="rId38"/>
    <p:sldId id="292" r:id="rId39"/>
    <p:sldId id="294" r:id="rId40"/>
    <p:sldId id="295"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5E19287-5B5F-47C9-A6E9-A188285ED589}" type="datetimeFigureOut">
              <a:rPr lang="ar-SA" smtClean="0"/>
              <a:pPr/>
              <a:t>21/06/34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5551C25-A4A0-4E44-A3A9-957F97DC2D09}" type="slidenum">
              <a:rPr lang="ar-SA" smtClean="0"/>
              <a:pPr/>
              <a:t>‹#›</a:t>
            </a:fld>
            <a:endParaRPr lang="ar-SA"/>
          </a:p>
        </p:txBody>
      </p:sp>
    </p:spTree>
    <p:extLst>
      <p:ext uri="{BB962C8B-B14F-4D97-AF65-F5344CB8AC3E}">
        <p14:creationId xmlns:p14="http://schemas.microsoft.com/office/powerpoint/2010/main" xmlns="" val="3000798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108A3-E6A8-44CB-AC41-EEF9F2E9D013}" type="slidenum">
              <a:rPr lang="en-US"/>
              <a:pPr/>
              <a:t>2</a:t>
            </a:fld>
            <a:endParaRPr lang="en-US" dirty="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dirty="0"/>
              <a:t>Read from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algn="l" rtl="0" eaLnBrk="0" fontAlgn="base" hangingPunct="0">
              <a:spcBef>
                <a:spcPct val="0"/>
              </a:spcBef>
              <a:spcAft>
                <a:spcPct val="0"/>
              </a:spcAft>
              <a:defRPr>
                <a:solidFill>
                  <a:schemeClr val="tx1"/>
                </a:solidFill>
                <a:latin typeface="Garamond" pitchFamily="18" charset="0"/>
              </a:defRPr>
            </a:lvl6pPr>
            <a:lvl7pPr marL="2971800" indent="-228600" algn="l" rtl="0" eaLnBrk="0" fontAlgn="base" hangingPunct="0">
              <a:spcBef>
                <a:spcPct val="0"/>
              </a:spcBef>
              <a:spcAft>
                <a:spcPct val="0"/>
              </a:spcAft>
              <a:defRPr>
                <a:solidFill>
                  <a:schemeClr val="tx1"/>
                </a:solidFill>
                <a:latin typeface="Garamond" pitchFamily="18" charset="0"/>
              </a:defRPr>
            </a:lvl7pPr>
            <a:lvl8pPr marL="3429000" indent="-228600" algn="l" rtl="0" eaLnBrk="0" fontAlgn="base" hangingPunct="0">
              <a:spcBef>
                <a:spcPct val="0"/>
              </a:spcBef>
              <a:spcAft>
                <a:spcPct val="0"/>
              </a:spcAft>
              <a:defRPr>
                <a:solidFill>
                  <a:schemeClr val="tx1"/>
                </a:solidFill>
                <a:latin typeface="Garamond" pitchFamily="18" charset="0"/>
              </a:defRPr>
            </a:lvl8pPr>
            <a:lvl9pPr marL="3886200" indent="-228600" algn="l" rtl="0" eaLnBrk="0" fontAlgn="base" hangingPunct="0">
              <a:spcBef>
                <a:spcPct val="0"/>
              </a:spcBef>
              <a:spcAft>
                <a:spcPct val="0"/>
              </a:spcAft>
              <a:defRPr>
                <a:solidFill>
                  <a:schemeClr val="tx1"/>
                </a:solidFill>
                <a:latin typeface="Garamond" pitchFamily="18" charset="0"/>
              </a:defRPr>
            </a:lvl9pPr>
          </a:lstStyle>
          <a:p>
            <a:fld id="{39E6A5E1-0328-4CB2-B6A7-F21E60B8EDF0}" type="slidenum">
              <a:rPr lang="ar-SA" smtClean="0">
                <a:latin typeface="Arial" pitchFamily="34" charset="0"/>
              </a:rPr>
              <a:pPr/>
              <a:t>14</a:t>
            </a:fld>
            <a:endParaRPr lang="en-US" smtClean="0">
              <a:latin typeface="Arial" pitchFamily="34" charset="0"/>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algn="l" rtl="0" eaLnBrk="0" fontAlgn="base" hangingPunct="0">
              <a:spcBef>
                <a:spcPct val="0"/>
              </a:spcBef>
              <a:spcAft>
                <a:spcPct val="0"/>
              </a:spcAft>
              <a:defRPr>
                <a:solidFill>
                  <a:schemeClr val="tx1"/>
                </a:solidFill>
                <a:latin typeface="Garamond" pitchFamily="18" charset="0"/>
              </a:defRPr>
            </a:lvl6pPr>
            <a:lvl7pPr marL="2971800" indent="-228600" algn="l" rtl="0" eaLnBrk="0" fontAlgn="base" hangingPunct="0">
              <a:spcBef>
                <a:spcPct val="0"/>
              </a:spcBef>
              <a:spcAft>
                <a:spcPct val="0"/>
              </a:spcAft>
              <a:defRPr>
                <a:solidFill>
                  <a:schemeClr val="tx1"/>
                </a:solidFill>
                <a:latin typeface="Garamond" pitchFamily="18" charset="0"/>
              </a:defRPr>
            </a:lvl7pPr>
            <a:lvl8pPr marL="3429000" indent="-228600" algn="l" rtl="0" eaLnBrk="0" fontAlgn="base" hangingPunct="0">
              <a:spcBef>
                <a:spcPct val="0"/>
              </a:spcBef>
              <a:spcAft>
                <a:spcPct val="0"/>
              </a:spcAft>
              <a:defRPr>
                <a:solidFill>
                  <a:schemeClr val="tx1"/>
                </a:solidFill>
                <a:latin typeface="Garamond" pitchFamily="18" charset="0"/>
              </a:defRPr>
            </a:lvl8pPr>
            <a:lvl9pPr marL="3886200" indent="-228600" algn="l" rtl="0" eaLnBrk="0" fontAlgn="base" hangingPunct="0">
              <a:spcBef>
                <a:spcPct val="0"/>
              </a:spcBef>
              <a:spcAft>
                <a:spcPct val="0"/>
              </a:spcAft>
              <a:defRPr>
                <a:solidFill>
                  <a:schemeClr val="tx1"/>
                </a:solidFill>
                <a:latin typeface="Garamond" pitchFamily="18" charset="0"/>
              </a:defRPr>
            </a:lvl9pPr>
          </a:lstStyle>
          <a:p>
            <a:fld id="{F9B91026-64F1-4AE2-B905-4D4E5C0892CC}" type="slidenum">
              <a:rPr lang="ar-SA" smtClean="0">
                <a:latin typeface="Arial" pitchFamily="34" charset="0"/>
              </a:rPr>
              <a:pPr/>
              <a:t>15</a:t>
            </a:fld>
            <a:endParaRPr lang="en-US" smtClean="0">
              <a:latin typeface="Arial" pitchFamily="34" charset="0"/>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algn="l" rtl="0" eaLnBrk="0" fontAlgn="base" hangingPunct="0">
              <a:spcBef>
                <a:spcPct val="0"/>
              </a:spcBef>
              <a:spcAft>
                <a:spcPct val="0"/>
              </a:spcAft>
              <a:defRPr>
                <a:solidFill>
                  <a:schemeClr val="tx1"/>
                </a:solidFill>
                <a:latin typeface="Garamond" pitchFamily="18" charset="0"/>
              </a:defRPr>
            </a:lvl6pPr>
            <a:lvl7pPr marL="2971800" indent="-228600" algn="l" rtl="0" eaLnBrk="0" fontAlgn="base" hangingPunct="0">
              <a:spcBef>
                <a:spcPct val="0"/>
              </a:spcBef>
              <a:spcAft>
                <a:spcPct val="0"/>
              </a:spcAft>
              <a:defRPr>
                <a:solidFill>
                  <a:schemeClr val="tx1"/>
                </a:solidFill>
                <a:latin typeface="Garamond" pitchFamily="18" charset="0"/>
              </a:defRPr>
            </a:lvl7pPr>
            <a:lvl8pPr marL="3429000" indent="-228600" algn="l" rtl="0" eaLnBrk="0" fontAlgn="base" hangingPunct="0">
              <a:spcBef>
                <a:spcPct val="0"/>
              </a:spcBef>
              <a:spcAft>
                <a:spcPct val="0"/>
              </a:spcAft>
              <a:defRPr>
                <a:solidFill>
                  <a:schemeClr val="tx1"/>
                </a:solidFill>
                <a:latin typeface="Garamond" pitchFamily="18" charset="0"/>
              </a:defRPr>
            </a:lvl8pPr>
            <a:lvl9pPr marL="3886200" indent="-228600" algn="l" rtl="0" eaLnBrk="0" fontAlgn="base" hangingPunct="0">
              <a:spcBef>
                <a:spcPct val="0"/>
              </a:spcBef>
              <a:spcAft>
                <a:spcPct val="0"/>
              </a:spcAft>
              <a:defRPr>
                <a:solidFill>
                  <a:schemeClr val="tx1"/>
                </a:solidFill>
                <a:latin typeface="Garamond" pitchFamily="18" charset="0"/>
              </a:defRPr>
            </a:lvl9pPr>
          </a:lstStyle>
          <a:p>
            <a:fld id="{8418863E-BC99-4AD9-AA1E-F197F3440A76}" type="slidenum">
              <a:rPr lang="ar-SA" smtClean="0">
                <a:latin typeface="Arial" pitchFamily="34" charset="0"/>
              </a:rPr>
              <a:pPr/>
              <a:t>16</a:t>
            </a:fld>
            <a:endParaRPr lang="en-US" smtClean="0">
              <a:latin typeface="Arial" pitchFamily="34" charset="0"/>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4C9D2-112D-43A6-B5D1-1379DB8652EC}" type="slidenum">
              <a:rPr lang="en-US"/>
              <a:pPr/>
              <a:t>17</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This picture shows very well the vast difference in the brains of a person with Alzheimer’s and someone without the disease.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algn="l" rtl="0" eaLnBrk="0" fontAlgn="base" hangingPunct="0">
              <a:spcBef>
                <a:spcPct val="0"/>
              </a:spcBef>
              <a:spcAft>
                <a:spcPct val="0"/>
              </a:spcAft>
              <a:defRPr>
                <a:solidFill>
                  <a:schemeClr val="tx1"/>
                </a:solidFill>
                <a:latin typeface="Garamond" pitchFamily="18" charset="0"/>
              </a:defRPr>
            </a:lvl6pPr>
            <a:lvl7pPr marL="2971800" indent="-228600" algn="l" rtl="0" eaLnBrk="0" fontAlgn="base" hangingPunct="0">
              <a:spcBef>
                <a:spcPct val="0"/>
              </a:spcBef>
              <a:spcAft>
                <a:spcPct val="0"/>
              </a:spcAft>
              <a:defRPr>
                <a:solidFill>
                  <a:schemeClr val="tx1"/>
                </a:solidFill>
                <a:latin typeface="Garamond" pitchFamily="18" charset="0"/>
              </a:defRPr>
            </a:lvl7pPr>
            <a:lvl8pPr marL="3429000" indent="-228600" algn="l" rtl="0" eaLnBrk="0" fontAlgn="base" hangingPunct="0">
              <a:spcBef>
                <a:spcPct val="0"/>
              </a:spcBef>
              <a:spcAft>
                <a:spcPct val="0"/>
              </a:spcAft>
              <a:defRPr>
                <a:solidFill>
                  <a:schemeClr val="tx1"/>
                </a:solidFill>
                <a:latin typeface="Garamond" pitchFamily="18" charset="0"/>
              </a:defRPr>
            </a:lvl8pPr>
            <a:lvl9pPr marL="3886200" indent="-228600" algn="l" rtl="0" eaLnBrk="0" fontAlgn="base" hangingPunct="0">
              <a:spcBef>
                <a:spcPct val="0"/>
              </a:spcBef>
              <a:spcAft>
                <a:spcPct val="0"/>
              </a:spcAft>
              <a:defRPr>
                <a:solidFill>
                  <a:schemeClr val="tx1"/>
                </a:solidFill>
                <a:latin typeface="Garamond" pitchFamily="18" charset="0"/>
              </a:defRPr>
            </a:lvl9pPr>
          </a:lstStyle>
          <a:p>
            <a:fld id="{D9979A7D-37FF-45E5-8350-EDD352EEC2C4}" type="slidenum">
              <a:rPr lang="ar-SA" smtClean="0">
                <a:latin typeface="Arial" pitchFamily="34" charset="0"/>
              </a:rPr>
              <a:pPr/>
              <a:t>19</a:t>
            </a:fld>
            <a:endParaRPr lang="en-US" smtClean="0">
              <a:latin typeface="Arial" pitchFamily="34"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algn="l" rtl="0" eaLnBrk="0" fontAlgn="base" hangingPunct="0">
              <a:spcBef>
                <a:spcPct val="0"/>
              </a:spcBef>
              <a:spcAft>
                <a:spcPct val="0"/>
              </a:spcAft>
              <a:defRPr>
                <a:solidFill>
                  <a:schemeClr val="tx1"/>
                </a:solidFill>
                <a:latin typeface="Garamond" pitchFamily="18" charset="0"/>
              </a:defRPr>
            </a:lvl6pPr>
            <a:lvl7pPr marL="2971800" indent="-228600" algn="l" rtl="0" eaLnBrk="0" fontAlgn="base" hangingPunct="0">
              <a:spcBef>
                <a:spcPct val="0"/>
              </a:spcBef>
              <a:spcAft>
                <a:spcPct val="0"/>
              </a:spcAft>
              <a:defRPr>
                <a:solidFill>
                  <a:schemeClr val="tx1"/>
                </a:solidFill>
                <a:latin typeface="Garamond" pitchFamily="18" charset="0"/>
              </a:defRPr>
            </a:lvl7pPr>
            <a:lvl8pPr marL="3429000" indent="-228600" algn="l" rtl="0" eaLnBrk="0" fontAlgn="base" hangingPunct="0">
              <a:spcBef>
                <a:spcPct val="0"/>
              </a:spcBef>
              <a:spcAft>
                <a:spcPct val="0"/>
              </a:spcAft>
              <a:defRPr>
                <a:solidFill>
                  <a:schemeClr val="tx1"/>
                </a:solidFill>
                <a:latin typeface="Garamond" pitchFamily="18" charset="0"/>
              </a:defRPr>
            </a:lvl8pPr>
            <a:lvl9pPr marL="3886200" indent="-228600" algn="l" rtl="0" eaLnBrk="0" fontAlgn="base" hangingPunct="0">
              <a:spcBef>
                <a:spcPct val="0"/>
              </a:spcBef>
              <a:spcAft>
                <a:spcPct val="0"/>
              </a:spcAft>
              <a:defRPr>
                <a:solidFill>
                  <a:schemeClr val="tx1"/>
                </a:solidFill>
                <a:latin typeface="Garamond" pitchFamily="18" charset="0"/>
              </a:defRPr>
            </a:lvl9pPr>
          </a:lstStyle>
          <a:p>
            <a:fld id="{20F26967-117A-4BDD-AAE7-B551A8CAE6DF}" type="slidenum">
              <a:rPr lang="ar-SA" smtClean="0">
                <a:latin typeface="Arial" pitchFamily="34" charset="0"/>
              </a:rPr>
              <a:pPr/>
              <a:t>20</a:t>
            </a:fld>
            <a:endParaRPr lang="en-US" smtClean="0">
              <a:latin typeface="Arial" pitchFamily="34" charset="0"/>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Apraxia: loss of the ability to execute or carry out learned purposeful movements.</a:t>
            </a:r>
            <a:endParaRPr lang="ar-SA"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2304A-ED9D-43E6-B707-C1530EBBA2B8}" type="slidenum">
              <a:rPr lang="en-US"/>
              <a:pPr/>
              <a:t>22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D960F-44DB-4AC0-A46D-EC558B45C5C7}" type="slidenum">
              <a:rPr lang="en-US"/>
              <a:pPr/>
              <a:t>23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3B034-80FB-4E7C-87B3-8BB850D7D12A}" type="slidenum">
              <a:rPr lang="en-US"/>
              <a:pPr/>
              <a:t>24</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37ADB-0E7F-4621-BFFF-0E01C458EBE8}" type="slidenum">
              <a:rPr lang="en-US"/>
              <a:pPr/>
              <a:t>25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25719" y="685838"/>
            <a:ext cx="5006564" cy="3429182"/>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ko-KR"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ACC74-DDAE-489D-83A2-FA0D9E03446D}" type="slidenum">
              <a:rPr lang="en-US"/>
              <a:pPr/>
              <a:t>26</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817C2-3DB1-410A-918E-880775CA0CBC}" type="slidenum">
              <a:rPr lang="en-US"/>
              <a:pPr/>
              <a:t>27</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ECBE1-73FD-462C-A323-6EC6B6083E1D}" type="slidenum">
              <a:rPr lang="en-US"/>
              <a:pPr/>
              <a:t>28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9103E-2FB2-4C37-8B09-D0D9373707EB}" type="slidenum">
              <a:rPr lang="en-US"/>
              <a:pPr/>
              <a:t>29</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1E638-E03D-4F9B-830C-BD4C7B8F5346}" type="slidenum">
              <a:rPr lang="en-US"/>
              <a:pPr/>
              <a:t>30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40C3F-AD6C-4B5D-A85F-18F8DD1B1DA6}" type="slidenum">
              <a:rPr lang="en-US"/>
              <a:pPr/>
              <a:t>31</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algn="l" rtl="0" eaLnBrk="0" fontAlgn="base" hangingPunct="0">
              <a:spcBef>
                <a:spcPct val="0"/>
              </a:spcBef>
              <a:spcAft>
                <a:spcPct val="0"/>
              </a:spcAft>
              <a:defRPr>
                <a:solidFill>
                  <a:schemeClr val="tx1"/>
                </a:solidFill>
                <a:latin typeface="Garamond" pitchFamily="18" charset="0"/>
              </a:defRPr>
            </a:lvl6pPr>
            <a:lvl7pPr marL="2971800" indent="-228600" algn="l" rtl="0" eaLnBrk="0" fontAlgn="base" hangingPunct="0">
              <a:spcBef>
                <a:spcPct val="0"/>
              </a:spcBef>
              <a:spcAft>
                <a:spcPct val="0"/>
              </a:spcAft>
              <a:defRPr>
                <a:solidFill>
                  <a:schemeClr val="tx1"/>
                </a:solidFill>
                <a:latin typeface="Garamond" pitchFamily="18" charset="0"/>
              </a:defRPr>
            </a:lvl7pPr>
            <a:lvl8pPr marL="3429000" indent="-228600" algn="l" rtl="0" eaLnBrk="0" fontAlgn="base" hangingPunct="0">
              <a:spcBef>
                <a:spcPct val="0"/>
              </a:spcBef>
              <a:spcAft>
                <a:spcPct val="0"/>
              </a:spcAft>
              <a:defRPr>
                <a:solidFill>
                  <a:schemeClr val="tx1"/>
                </a:solidFill>
                <a:latin typeface="Garamond" pitchFamily="18" charset="0"/>
              </a:defRPr>
            </a:lvl8pPr>
            <a:lvl9pPr marL="3886200" indent="-228600" algn="l" rtl="0" eaLnBrk="0" fontAlgn="base" hangingPunct="0">
              <a:spcBef>
                <a:spcPct val="0"/>
              </a:spcBef>
              <a:spcAft>
                <a:spcPct val="0"/>
              </a:spcAft>
              <a:defRPr>
                <a:solidFill>
                  <a:schemeClr val="tx1"/>
                </a:solidFill>
                <a:latin typeface="Garamond" pitchFamily="18" charset="0"/>
              </a:defRPr>
            </a:lvl9pPr>
          </a:lstStyle>
          <a:p>
            <a:fld id="{BF94BB0D-228B-402D-8534-8E94C57DF8E6}" type="slidenum">
              <a:rPr lang="ar-SA" smtClean="0">
                <a:latin typeface="Arial" pitchFamily="34" charset="0"/>
              </a:rPr>
              <a:pPr/>
              <a:t>32</a:t>
            </a:fld>
            <a:endParaRPr lang="en-US" smtClean="0">
              <a:latin typeface="Arial" pitchFamily="34" charset="0"/>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74301-E6C9-45B1-8A84-AF5EAB55BDBF}" type="slidenum">
              <a:rPr lang="en-US"/>
              <a:pPr/>
              <a:t>33</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D3966-CE74-4F92-B554-FBF7DB37036D}" type="slidenum">
              <a:rPr lang="en-US"/>
              <a:pPr/>
              <a:t>34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A4B45-BFB7-4115-B24A-BDE0669A0A86}" type="slidenum">
              <a:rPr lang="en-US"/>
              <a:pPr/>
              <a:t>35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983D2-1E3F-44AC-A0A9-78639EE9B3B7}" type="slidenum">
              <a:rPr lang="en-US"/>
              <a:pPr/>
              <a:t>6</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There are anywhere from 4 to 5 million people who have Alzheimer’s, 1 to 1 ½ million who have Parkinson’s. and thousands who are diagnosed with other neurodegenerative diseases. The two major forms of neurodegenerative disorders are Alzheimer’s and Parkinson’s and they will be my main focus today.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F0262-2EFD-42FA-8065-678E2C44E43E}" type="slidenum">
              <a:rPr lang="en-US"/>
              <a:pPr/>
              <a:t>36</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AF58F-6FC6-4DCA-80AE-9FC3138FB511}" type="slidenum">
              <a:rPr lang="en-US"/>
              <a:pPr/>
              <a:t>37</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algn="l" rtl="0"/>
            <a:r>
              <a:rPr lang="ar-SA" dirty="0" smtClean="0"/>
              <a:t> </a:t>
            </a:r>
            <a:r>
              <a:rPr lang="en-US" dirty="0" smtClean="0"/>
              <a:t> Bradyphrenia: slowness of thought (Parkinson &amp; schizophrenia). Dystonia:</a:t>
            </a:r>
            <a:r>
              <a:rPr lang="en-US" baseline="0" dirty="0" smtClean="0"/>
              <a:t> repetitive movements or abnormal posture. Dysautonomia: malfunction of the ANS.</a:t>
            </a:r>
            <a:endParaRPr lang="ar-SA"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C8E50-32F4-4D17-9045-52701D2D7C05}" type="slidenum">
              <a:rPr lang="en-US"/>
              <a:pPr/>
              <a:t>38</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EE5FC-9E44-45DC-AEA1-44BE4B3E2AB9}" type="slidenum">
              <a:rPr lang="en-US"/>
              <a:pPr/>
              <a:t>8</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a:t>We have seen this a number of times, but I like this visual description of the importance of genetics and the greater importance of the environment. Obviously environmental toxins can lead to an adverse health outcome, and genetics can affect that outcome. We have also discussed the effect of poor nutrition and drugs, and here age is also a major factor, and other diseases and obesity can play a part.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FADBE-473B-441A-A206-B11EF3B61348}" type="slidenum">
              <a:rPr lang="en-US"/>
              <a:pPr/>
              <a:t>9</a:t>
            </a:fld>
            <a:endParaRPr lang="en-US"/>
          </a:p>
        </p:txBody>
      </p:sp>
      <p:sp>
        <p:nvSpPr>
          <p:cNvPr id="52226" name="Rectangle 2"/>
          <p:cNvSpPr>
            <a:spLocks noGrp="1" noRot="1" noChangeAspect="1" noChangeArrowheads="1" noTextEdit="1"/>
          </p:cNvSpPr>
          <p:nvPr>
            <p:ph type="sldImg"/>
          </p:nvPr>
        </p:nvSpPr>
        <p:spPr>
          <a:xfrm>
            <a:off x="1136650" y="674688"/>
            <a:ext cx="4586288" cy="3440112"/>
          </a:xfrm>
          <a:ln w="12700" cap="flat">
            <a:solidFill>
              <a:schemeClr val="tx1"/>
            </a:solidFill>
          </a:ln>
          <a:extLst>
            <a:ext uri="{909E8E84-426E-40DD-AFC4-6F175D3DCCD1}">
              <a14:hiddenFill xmlns:a14="http://schemas.microsoft.com/office/drawing/2010/main" xmlns="">
                <a:noFill/>
              </a14:hiddenFill>
            </a:ext>
          </a:extLst>
        </p:spPr>
      </p:sp>
      <p:sp>
        <p:nvSpPr>
          <p:cNvPr id="52227" name="Rectangle 3"/>
          <p:cNvSpPr>
            <a:spLocks noGrp="1" noChangeArrowheads="1"/>
          </p:cNvSpPr>
          <p:nvPr>
            <p:ph type="body" idx="1"/>
          </p:nvPr>
        </p:nvSpPr>
        <p:spPr>
          <a:xfrm>
            <a:off x="884238" y="4348163"/>
            <a:ext cx="5089525" cy="4127500"/>
          </a:xfrm>
          <a:noFill/>
          <a:ln/>
        </p:spPr>
        <p:txBody>
          <a:bodyPr lIns="90347" tIns="45175" rIns="90347" bIns="45175"/>
          <a:lstStyle/>
          <a:p>
            <a:pPr marL="228600" indent="-228600"/>
            <a:r>
              <a:rPr lang="en-US"/>
              <a:t>This graph shows the susceptibility factors in both genes and environment, as well as probabilistic and protective factors. The genetic and environmental susceptibility factors can work together to lead to Alzheimer’s. Risk prediction is enabled </a:t>
            </a:r>
          </a:p>
          <a:p>
            <a:pPr marL="228600" indent="-228600">
              <a:buFontTx/>
              <a:buAutoNum type="arabicPeriod"/>
            </a:pPr>
            <a:r>
              <a:rPr lang="en-US"/>
              <a:t>Genetic heterogeneity is shown in the different genetic causes of ALZ shown on the left side of the diagram.</a:t>
            </a:r>
          </a:p>
          <a:p>
            <a:pPr marL="228600" indent="-228600">
              <a:buFontTx/>
              <a:buAutoNum type="arabicPeriod"/>
            </a:pPr>
            <a:endParaRPr lang="en-US"/>
          </a:p>
          <a:p>
            <a:pPr marL="228600" indent="-228600">
              <a:buFontTx/>
              <a:buAutoNum type="arabicPeriod"/>
            </a:pPr>
            <a:r>
              <a:rPr lang="en-US"/>
              <a:t>Risk prediction is enabled by knowledge of susceptibility genes: probabilistic vs protective vs susceptibility. </a:t>
            </a:r>
          </a:p>
          <a:p>
            <a:pPr marL="228600" indent="-228600">
              <a:buFontTx/>
              <a:buAutoNum type="arabicPeriod"/>
            </a:pPr>
            <a:r>
              <a:rPr lang="en-US"/>
              <a:t>Implementing public health measures for prevention and intervention would be important.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xfrm>
            <a:off x="1143000" y="685800"/>
            <a:ext cx="4572000" cy="3429000"/>
          </a:xfrm>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endParaRPr lang="en-US" altLang="ko-KR" sz="1400" dirty="0" smtClean="0"/>
          </a:p>
        </p:txBody>
      </p:sp>
      <p:sp>
        <p:nvSpPr>
          <p:cNvPr id="35844" name="슬라이드 번호 개체 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Gulim" pitchFamily="34" charset="-127"/>
                <a:ea typeface="Malgun Gothic" pitchFamily="34" charset="-127"/>
              </a:defRPr>
            </a:lvl1pPr>
            <a:lvl2pPr marL="742950" indent="-285750" eaLnBrk="0" hangingPunct="0">
              <a:defRPr kumimoji="1">
                <a:solidFill>
                  <a:schemeClr val="tx1"/>
                </a:solidFill>
                <a:latin typeface="Gulim" pitchFamily="34" charset="-127"/>
                <a:ea typeface="Malgun Gothic" pitchFamily="34" charset="-127"/>
              </a:defRPr>
            </a:lvl2pPr>
            <a:lvl3pPr marL="1143000" indent="-228600" eaLnBrk="0" hangingPunct="0">
              <a:defRPr kumimoji="1">
                <a:solidFill>
                  <a:schemeClr val="tx1"/>
                </a:solidFill>
                <a:latin typeface="Gulim" pitchFamily="34" charset="-127"/>
                <a:ea typeface="Malgun Gothic" pitchFamily="34" charset="-127"/>
              </a:defRPr>
            </a:lvl3pPr>
            <a:lvl4pPr marL="1600200" indent="-228600" eaLnBrk="0" hangingPunct="0">
              <a:defRPr kumimoji="1">
                <a:solidFill>
                  <a:schemeClr val="tx1"/>
                </a:solidFill>
                <a:latin typeface="Gulim" pitchFamily="34" charset="-127"/>
                <a:ea typeface="Malgun Gothic" pitchFamily="34" charset="-127"/>
              </a:defRPr>
            </a:lvl4pPr>
            <a:lvl5pPr marL="2057400" indent="-228600" eaLnBrk="0" hangingPunct="0">
              <a:defRPr kumimoji="1">
                <a:solidFill>
                  <a:schemeClr val="tx1"/>
                </a:solidFill>
                <a:latin typeface="Gulim" pitchFamily="34" charset="-127"/>
                <a:ea typeface="Malgun Gothic" pitchFamily="34" charset="-127"/>
              </a:defRPr>
            </a:lvl5pPr>
            <a:lvl6pPr marL="2514600" indent="-228600" algn="l" rtl="0" eaLnBrk="0" fontAlgn="base" latinLnBrk="1" hangingPunct="0">
              <a:spcBef>
                <a:spcPct val="0"/>
              </a:spcBef>
              <a:spcAft>
                <a:spcPct val="0"/>
              </a:spcAft>
              <a:defRPr kumimoji="1">
                <a:solidFill>
                  <a:schemeClr val="tx1"/>
                </a:solidFill>
                <a:latin typeface="Gulim" pitchFamily="34" charset="-127"/>
                <a:ea typeface="Malgun Gothic" pitchFamily="34" charset="-127"/>
              </a:defRPr>
            </a:lvl6pPr>
            <a:lvl7pPr marL="2971800" indent="-228600" algn="l" rtl="0" eaLnBrk="0" fontAlgn="base" latinLnBrk="1" hangingPunct="0">
              <a:spcBef>
                <a:spcPct val="0"/>
              </a:spcBef>
              <a:spcAft>
                <a:spcPct val="0"/>
              </a:spcAft>
              <a:defRPr kumimoji="1">
                <a:solidFill>
                  <a:schemeClr val="tx1"/>
                </a:solidFill>
                <a:latin typeface="Gulim" pitchFamily="34" charset="-127"/>
                <a:ea typeface="Malgun Gothic" pitchFamily="34" charset="-127"/>
              </a:defRPr>
            </a:lvl7pPr>
            <a:lvl8pPr marL="3429000" indent="-228600" algn="l" rtl="0" eaLnBrk="0" fontAlgn="base" latinLnBrk="1" hangingPunct="0">
              <a:spcBef>
                <a:spcPct val="0"/>
              </a:spcBef>
              <a:spcAft>
                <a:spcPct val="0"/>
              </a:spcAft>
              <a:defRPr kumimoji="1">
                <a:solidFill>
                  <a:schemeClr val="tx1"/>
                </a:solidFill>
                <a:latin typeface="Gulim" pitchFamily="34" charset="-127"/>
                <a:ea typeface="Malgun Gothic" pitchFamily="34" charset="-127"/>
              </a:defRPr>
            </a:lvl8pPr>
            <a:lvl9pPr marL="3886200" indent="-228600" algn="l" rtl="0" eaLnBrk="0" fontAlgn="base" latinLnBrk="1" hangingPunct="0">
              <a:spcBef>
                <a:spcPct val="0"/>
              </a:spcBef>
              <a:spcAft>
                <a:spcPct val="0"/>
              </a:spcAft>
              <a:defRPr kumimoji="1">
                <a:solidFill>
                  <a:schemeClr val="tx1"/>
                </a:solidFill>
                <a:latin typeface="Gulim" pitchFamily="34" charset="-127"/>
                <a:ea typeface="Malgun Gothic" pitchFamily="34" charset="-127"/>
              </a:defRPr>
            </a:lvl9pPr>
          </a:lstStyle>
          <a:p>
            <a:pPr eaLnBrk="1" hangingPunct="1"/>
            <a:fld id="{D1141662-8B27-4802-B8B8-52530BC43F85}" type="slidenum">
              <a:rPr lang="ko-KR" altLang="en-US">
                <a:latin typeface="Malgun Gothic" pitchFamily="34" charset="-127"/>
              </a:rPr>
              <a:pPr eaLnBrk="1" hangingPunct="1"/>
              <a:t>10</a:t>
            </a:fld>
            <a:endParaRPr lang="en-US" altLang="ko-KR">
              <a:latin typeface="Malgun Gothic" pitchFamily="34"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F0DA-C0B4-4922-A64C-2165B08F0772}" type="slidenum">
              <a:rPr lang="en-US"/>
              <a:pPr/>
              <a:t>11</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eaLnBrk="0" hangingPunct="0">
              <a:spcBef>
                <a:spcPct val="0"/>
              </a:spcBef>
            </a:pPr>
            <a:r>
              <a:rPr lang="en-US" dirty="0"/>
              <a:t>Amyloid precursor protein (APP) is membrane protein that sits in the membrane and extends outward. It is though to be important for neuronal growth, survival, and repair.</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E868C-B7A1-47FE-9C1F-110E53E5F4F1}" type="slidenum">
              <a:rPr lang="en-US"/>
              <a:pPr/>
              <a:t>12</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pPr eaLnBrk="0" hangingPunct="0">
              <a:spcBef>
                <a:spcPct val="0"/>
              </a:spcBef>
            </a:pPr>
            <a:r>
              <a:rPr lang="en-US"/>
              <a:t>With Alzheimer’s, enzymes come along and cut the APP into fragments, with the most important fragment being the beta-amyloid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76DB0-ED3F-498D-9513-7760962689F7}" type="slidenum">
              <a:rPr lang="en-US"/>
              <a:pPr/>
              <a:t>13</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dirty="0"/>
              <a:t>Beta-amyloid is “sticky” so the fragments cling together along with other material outside of the cell, forming the</a:t>
            </a:r>
            <a:br>
              <a:rPr lang="en-US" dirty="0"/>
            </a:br>
            <a:r>
              <a:rPr lang="en-US" dirty="0"/>
              <a:t>plaques, causing neuronal death, and leading to Alzheimer’s</a:t>
            </a:r>
          </a:p>
          <a:p>
            <a:r>
              <a:rPr lang="en-US" dirty="0"/>
              <a:t>APP is expressed from a single gene, and has about 10 identified isoforms </a:t>
            </a:r>
            <a:r>
              <a:rPr lang="en-US" i="1" dirty="0"/>
              <a:t>(any of two or more functionally similar proteins that have a similar but not identical amino acid sequence and are either encoded by different genes or by RNA transcripts from the same gene which have had different exons removed</a:t>
            </a:r>
            <a:r>
              <a:rPr lang="en-US" dirty="0"/>
              <a:t> ).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F56E4FAB-D9E9-4038-9FA8-9EC5CB5376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08327118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7B01905F-2921-4DDC-9126-3B41B135BA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58836430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11B1656B-6C2E-4CBC-AC9E-E80DA96E33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40954269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عنوان، ومخطط،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ar-SA"/>
          </a:p>
        </p:txBody>
      </p:sp>
      <p:sp>
        <p:nvSpPr>
          <p:cNvPr id="3" name="عنصر نائب للمخطط 2"/>
          <p:cNvSpPr>
            <a:spLocks noGrp="1"/>
          </p:cNvSpPr>
          <p:nvPr>
            <p:ph type="chart" sz="half" idx="1"/>
          </p:nvPr>
        </p:nvSpPr>
        <p:spPr>
          <a:xfrm>
            <a:off x="685800" y="1981200"/>
            <a:ext cx="3810000" cy="4114800"/>
          </a:xfrm>
        </p:spPr>
        <p:txBody>
          <a:bodyPr/>
          <a:lstStyle/>
          <a:p>
            <a:endParaRPr lang="ar-SA"/>
          </a:p>
        </p:txBody>
      </p:sp>
      <p:sp>
        <p:nvSpPr>
          <p:cNvPr id="4" name="عنصر نائب للنص 3"/>
          <p:cNvSpPr>
            <a:spLocks noGrp="1"/>
          </p:cNvSpPr>
          <p:nvPr>
            <p:ph type="body" sz="half" idx="2"/>
          </p:nvPr>
        </p:nvSpPr>
        <p:spPr>
          <a:xfrm>
            <a:off x="46482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a:xfrm>
            <a:off x="6553200" y="6248400"/>
            <a:ext cx="1905000" cy="457200"/>
          </a:xfrm>
        </p:spPr>
        <p:txBody>
          <a:bodyPr/>
          <a:lstStyle>
            <a:lvl1pPr>
              <a:defRPr/>
            </a:lvl1pPr>
          </a:lstStyle>
          <a:p>
            <a:fld id="{F1F7BB56-1E58-423F-AE5E-010DA2464A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13505173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ar-SA"/>
          </a:p>
        </p:txBody>
      </p:sp>
      <p:sp>
        <p:nvSpPr>
          <p:cNvPr id="3" name="عنصر نائب للقصاصة الفنية 2"/>
          <p:cNvSpPr>
            <a:spLocks noGrp="1"/>
          </p:cNvSpPr>
          <p:nvPr>
            <p:ph type="clipArt" sz="half" idx="1"/>
          </p:nvPr>
        </p:nvSpPr>
        <p:spPr>
          <a:xfrm>
            <a:off x="685800" y="1981200"/>
            <a:ext cx="3810000" cy="4114800"/>
          </a:xfrm>
        </p:spPr>
        <p:txBody>
          <a:bodyPr/>
          <a:lstStyle/>
          <a:p>
            <a:endParaRPr lang="ar-SA"/>
          </a:p>
        </p:txBody>
      </p:sp>
      <p:sp>
        <p:nvSpPr>
          <p:cNvPr id="4" name="عنصر نائب للنص 3"/>
          <p:cNvSpPr>
            <a:spLocks noGrp="1"/>
          </p:cNvSpPr>
          <p:nvPr>
            <p:ph type="body" sz="half" idx="2"/>
          </p:nvPr>
        </p:nvSpPr>
        <p:spPr>
          <a:xfrm>
            <a:off x="46482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a:xfrm>
            <a:off x="6553200" y="6248400"/>
            <a:ext cx="1905000" cy="457200"/>
          </a:xfrm>
        </p:spPr>
        <p:txBody>
          <a:bodyPr/>
          <a:lstStyle>
            <a:lvl1pPr>
              <a:defRPr/>
            </a:lvl1pPr>
          </a:lstStyle>
          <a:p>
            <a:fld id="{03DEDEBD-8174-465E-A6A1-860B8CBE3F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6530690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27251EDE-E7CD-4669-81B6-2A6DF6DF2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64810314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77AA05B7-FCB1-4886-8570-F5A350C071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776789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AED9A52A-E9FE-434F-9BEE-AA87F1E4A9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6730020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C594790D-0968-46F8-81C0-FDFAEA4EE5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16708299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FD6BD389-62BE-4EDA-B4DD-803CBE5C52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29547173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9A650277-1EF5-4EA1-BAB5-575548A6F2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74157743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D365C4CC-F81F-4A94-80ED-5DE9216D50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83568735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6D19F740-C3EA-4463-A7B9-6112798E75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48602916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rtl="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rtl="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pPr>
            <a:fld id="{4D2AE151-3199-4BD8-8758-E880C8E61C47}"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xmlns="" val="2419899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APP_processing.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reference.com/browse/wiki/Neurodegenerative_disea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iehs.nih.gov/od/presentations/ppt/NIH-DHHS/PD-Schwartz-2006.pp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offordcentre.com/symposium/Merikangas.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Alzheimer’s &amp; Parkinson’s Disease</a:t>
            </a:r>
            <a:endParaRPr lang="ar-SA" dirty="0"/>
          </a:p>
        </p:txBody>
      </p:sp>
      <p:sp>
        <p:nvSpPr>
          <p:cNvPr id="3" name="عنوان فرعي 2"/>
          <p:cNvSpPr>
            <a:spLocks noGrp="1"/>
          </p:cNvSpPr>
          <p:nvPr>
            <p:ph type="subTitle" idx="1"/>
          </p:nvPr>
        </p:nvSpPr>
        <p:spPr/>
        <p:txBody>
          <a:bodyPr/>
          <a:lstStyle/>
          <a:p>
            <a:r>
              <a:rPr lang="en-US" dirty="0" smtClean="0"/>
              <a:t>By: Dr. Atif Ali Bashir</a:t>
            </a:r>
          </a:p>
          <a:p>
            <a:r>
              <a:rPr lang="en-US" dirty="0" smtClean="0"/>
              <a:t>MD Pathology</a:t>
            </a:r>
            <a:endParaRPr lang="ar-SA" dirty="0"/>
          </a:p>
        </p:txBody>
      </p:sp>
    </p:spTree>
    <p:extLst>
      <p:ext uri="{BB962C8B-B14F-4D97-AF65-F5344CB8AC3E}">
        <p14:creationId xmlns:p14="http://schemas.microsoft.com/office/powerpoint/2010/main" xmlns="" val="839032457"/>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395288" y="198438"/>
            <a:ext cx="8229600" cy="1143000"/>
          </a:xfrm>
        </p:spPr>
        <p:txBody>
          <a:bodyPr/>
          <a:lstStyle/>
          <a:p>
            <a:pPr eaLnBrk="1" hangingPunct="1"/>
            <a:r>
              <a:rPr lang="en-US" altLang="ko-KR" sz="3400" b="1" smtClean="0">
                <a:latin typeface="Arial" pitchFamily="34" charset="0"/>
                <a:cs typeface="Arial" pitchFamily="34" charset="0"/>
              </a:rPr>
              <a:t>APP and PS families of proteins</a:t>
            </a:r>
          </a:p>
        </p:txBody>
      </p:sp>
      <p:sp>
        <p:nvSpPr>
          <p:cNvPr id="13315" name="Rectangle 3"/>
          <p:cNvSpPr>
            <a:spLocks noGrp="1"/>
          </p:cNvSpPr>
          <p:nvPr>
            <p:ph type="body" idx="1"/>
          </p:nvPr>
        </p:nvSpPr>
        <p:spPr>
          <a:xfrm>
            <a:off x="179388" y="1268760"/>
            <a:ext cx="8229600" cy="5905153"/>
          </a:xfrm>
        </p:spPr>
        <p:txBody>
          <a:bodyPr/>
          <a:lstStyle/>
          <a:p>
            <a:pPr eaLnBrk="1" hangingPunct="1">
              <a:lnSpc>
                <a:spcPct val="80000"/>
              </a:lnSpc>
              <a:buFont typeface="Arial" pitchFamily="34" charset="0"/>
              <a:buNone/>
            </a:pPr>
            <a:r>
              <a:rPr lang="en-US" altLang="ko-KR" sz="2400" b="1" dirty="0" smtClean="0">
                <a:latin typeface="Arial" pitchFamily="34" charset="0"/>
                <a:cs typeface="Arial" pitchFamily="34" charset="0"/>
              </a:rPr>
              <a:t>Familial Alzheimer disease is caused by mutations in at least 3 genes:</a:t>
            </a:r>
          </a:p>
          <a:p>
            <a:pPr eaLnBrk="1" hangingPunct="1">
              <a:lnSpc>
                <a:spcPct val="80000"/>
              </a:lnSpc>
            </a:pPr>
            <a:endParaRPr lang="en-US" altLang="ko-KR" sz="1800" b="1" dirty="0" smtClean="0">
              <a:latin typeface="Arial" pitchFamily="34" charset="0"/>
              <a:cs typeface="Arial" pitchFamily="34" charset="0"/>
            </a:endParaRPr>
          </a:p>
          <a:p>
            <a:pPr eaLnBrk="1" hangingPunct="1">
              <a:lnSpc>
                <a:spcPct val="80000"/>
              </a:lnSpc>
            </a:pPr>
            <a:r>
              <a:rPr lang="en-US" altLang="ko-KR" sz="1800" b="1" dirty="0" smtClean="0">
                <a:latin typeface="Arial" pitchFamily="34" charset="0"/>
                <a:cs typeface="Arial" pitchFamily="34" charset="0"/>
              </a:rPr>
              <a:t>PSEN1 - Presenilin 1</a:t>
            </a:r>
            <a:r>
              <a:rPr lang="en-US" altLang="ko-KR" sz="1800" dirty="0" smtClean="0">
                <a:latin typeface="Arial" pitchFamily="34" charset="0"/>
                <a:cs typeface="Arial" pitchFamily="34" charset="0"/>
              </a:rPr>
              <a:t> (PSEN1 located on chromosome 14)</a:t>
            </a:r>
          </a:p>
          <a:p>
            <a:pPr lvl="1" eaLnBrk="1" hangingPunct="1">
              <a:lnSpc>
                <a:spcPct val="80000"/>
              </a:lnSpc>
            </a:pPr>
            <a:r>
              <a:rPr lang="en-US" altLang="ko-KR" sz="1800" dirty="0" smtClean="0">
                <a:latin typeface="Arial" pitchFamily="34" charset="0"/>
                <a:cs typeface="Arial" pitchFamily="34" charset="0"/>
              </a:rPr>
              <a:t>Mutations in this gene cause familial Alzheimer's type under 50 years old. </a:t>
            </a:r>
          </a:p>
          <a:p>
            <a:pPr lvl="1" eaLnBrk="1" hangingPunct="1">
              <a:lnSpc>
                <a:spcPct val="80000"/>
              </a:lnSpc>
            </a:pPr>
            <a:r>
              <a:rPr lang="en-US" altLang="ko-KR" sz="1800" dirty="0" smtClean="0">
                <a:latin typeface="Arial" pitchFamily="34" charset="0"/>
                <a:cs typeface="Arial" pitchFamily="34" charset="0"/>
              </a:rPr>
              <a:t>This protein has been identified as part of the enzymatic complex that cleaves amyloid beta peptide from  APP.</a:t>
            </a:r>
          </a:p>
          <a:p>
            <a:pPr eaLnBrk="1" hangingPunct="1">
              <a:lnSpc>
                <a:spcPct val="80000"/>
              </a:lnSpc>
            </a:pPr>
            <a:endParaRPr lang="en-US" altLang="ko-KR" sz="1800" b="1" dirty="0" smtClean="0">
              <a:latin typeface="Arial" pitchFamily="34" charset="0"/>
              <a:cs typeface="Arial" pitchFamily="34" charset="0"/>
            </a:endParaRPr>
          </a:p>
          <a:p>
            <a:pPr eaLnBrk="1" hangingPunct="1">
              <a:lnSpc>
                <a:spcPct val="80000"/>
              </a:lnSpc>
            </a:pPr>
            <a:r>
              <a:rPr lang="en-US" altLang="ko-KR" sz="1800" b="1" dirty="0" smtClean="0">
                <a:latin typeface="Arial" pitchFamily="34" charset="0"/>
                <a:cs typeface="Arial" pitchFamily="34" charset="0"/>
              </a:rPr>
              <a:t>PSEN2 - Presenilin 2</a:t>
            </a:r>
            <a:r>
              <a:rPr lang="en-US" altLang="ko-KR" sz="1800" dirty="0" smtClean="0">
                <a:latin typeface="Arial" pitchFamily="34" charset="0"/>
                <a:cs typeface="Arial" pitchFamily="34" charset="0"/>
              </a:rPr>
              <a:t> (PSEN2 located on chromosome 1)</a:t>
            </a:r>
            <a:endParaRPr lang="en-US" altLang="ko-KR" sz="1800" b="1" dirty="0" smtClean="0">
              <a:latin typeface="Arial" pitchFamily="34" charset="0"/>
              <a:cs typeface="Arial" pitchFamily="34" charset="0"/>
            </a:endParaRPr>
          </a:p>
          <a:p>
            <a:pPr lvl="1" eaLnBrk="1" hangingPunct="1">
              <a:lnSpc>
                <a:spcPct val="80000"/>
              </a:lnSpc>
            </a:pPr>
            <a:r>
              <a:rPr lang="en-US" altLang="ko-KR" sz="1800" dirty="0" smtClean="0">
                <a:latin typeface="Arial" pitchFamily="34" charset="0"/>
                <a:cs typeface="Arial" pitchFamily="34" charset="0"/>
              </a:rPr>
              <a:t>The Presenilin 2 gene is very similar in structure and function to PSEN1. </a:t>
            </a:r>
          </a:p>
          <a:p>
            <a:pPr lvl="1" eaLnBrk="1" hangingPunct="1">
              <a:lnSpc>
                <a:spcPct val="80000"/>
              </a:lnSpc>
            </a:pPr>
            <a:endParaRPr lang="en-US" altLang="ko-KR" sz="1800" b="1" dirty="0" smtClean="0">
              <a:latin typeface="Arial" pitchFamily="34" charset="0"/>
              <a:cs typeface="Arial" pitchFamily="34" charset="0"/>
            </a:endParaRPr>
          </a:p>
          <a:p>
            <a:pPr eaLnBrk="1" hangingPunct="1">
              <a:lnSpc>
                <a:spcPct val="80000"/>
              </a:lnSpc>
            </a:pPr>
            <a:r>
              <a:rPr lang="en-US" altLang="ko-KR" sz="1800" b="1" dirty="0" smtClean="0">
                <a:latin typeface="Arial" pitchFamily="34" charset="0"/>
                <a:cs typeface="Arial" pitchFamily="34" charset="0"/>
              </a:rPr>
              <a:t>APP – Amyloid beta (A4) precursor protein</a:t>
            </a:r>
          </a:p>
          <a:p>
            <a:pPr eaLnBrk="1" hangingPunct="1">
              <a:lnSpc>
                <a:spcPct val="80000"/>
              </a:lnSpc>
              <a:buFont typeface="Arial" pitchFamily="34" charset="0"/>
              <a:buNone/>
            </a:pPr>
            <a:r>
              <a:rPr lang="en-US" altLang="ko-KR" sz="1800" dirty="0" smtClean="0">
                <a:latin typeface="Arial" pitchFamily="34" charset="0"/>
                <a:cs typeface="Arial" pitchFamily="34" charset="0"/>
                <a:hlinkClick r:id="rId3"/>
              </a:rPr>
              <a:t> </a:t>
            </a:r>
            <a:r>
              <a:rPr lang="en-US" altLang="ko-KR" sz="1800" dirty="0" smtClean="0">
                <a:latin typeface="Arial" pitchFamily="34" charset="0"/>
                <a:cs typeface="Arial" pitchFamily="34" charset="0"/>
              </a:rPr>
              <a:t> </a:t>
            </a:r>
          </a:p>
          <a:p>
            <a:pPr lvl="1" eaLnBrk="1" hangingPunct="1">
              <a:lnSpc>
                <a:spcPct val="80000"/>
              </a:lnSpc>
            </a:pPr>
            <a:r>
              <a:rPr lang="en-US" altLang="ko-KR" sz="1800" dirty="0" smtClean="0">
                <a:latin typeface="Arial" pitchFamily="34" charset="0"/>
                <a:cs typeface="Arial" pitchFamily="34" charset="0"/>
              </a:rPr>
              <a:t>Processing of the amyloid precursor protein</a:t>
            </a:r>
          </a:p>
          <a:p>
            <a:pPr lvl="1" eaLnBrk="1" hangingPunct="1">
              <a:lnSpc>
                <a:spcPct val="80000"/>
              </a:lnSpc>
            </a:pPr>
            <a:r>
              <a:rPr lang="en-US" altLang="ko-KR" sz="1800" dirty="0" smtClean="0">
                <a:latin typeface="Arial" pitchFamily="34" charset="0"/>
                <a:cs typeface="Arial" pitchFamily="34" charset="0"/>
              </a:rPr>
              <a:t>Mutations to the amyloid beta A4 precursor protein (APP) located on the long arm of chromosome 21 causes familial Alzheimer disease.</a:t>
            </a:r>
            <a:endParaRPr lang="ko-KR" altLang="en-US" sz="1800" dirty="0" smtClean="0">
              <a:latin typeface="Arial" pitchFamily="34" charset="0"/>
              <a:cs typeface="Arial" pitchFamily="34" charset="0"/>
            </a:endParaRPr>
          </a:p>
        </p:txBody>
      </p:sp>
    </p:spTree>
    <p:extLst>
      <p:ext uri="{BB962C8B-B14F-4D97-AF65-F5344CB8AC3E}">
        <p14:creationId xmlns:p14="http://schemas.microsoft.com/office/powerpoint/2010/main" xmlns="" val="1590163722"/>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457200"/>
            <a:ext cx="7980363" cy="5648325"/>
          </a:xfrm>
          <a:prstGeom prst="rect">
            <a:avLst/>
          </a:prstGeom>
          <a:noFill/>
          <a:extLst>
            <a:ext uri="{909E8E84-426E-40DD-AFC4-6F175D3DCCD1}">
              <a14:hiddenFill xmlns:a14="http://schemas.microsoft.com/office/drawing/2010/main" xmlns="">
                <a:solidFill>
                  <a:srgbClr val="FFFFFF"/>
                </a:solidFill>
              </a14:hiddenFill>
            </a:ext>
          </a:extLst>
        </p:spPr>
      </p:pic>
      <p:sp>
        <p:nvSpPr>
          <p:cNvPr id="149509" name="Rectangle 5"/>
          <p:cNvSpPr>
            <a:spLocks noChangeArrowheads="1"/>
          </p:cNvSpPr>
          <p:nvPr/>
        </p:nvSpPr>
        <p:spPr bwMode="auto">
          <a:xfrm>
            <a:off x="0" y="6580188"/>
            <a:ext cx="8839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en-US" sz="1000"/>
              <a:t>http://ibgwww.colorado.edu/~carey/p4102dir/slidesdir/HGSS_Chapter6_DCG.ppt</a:t>
            </a:r>
          </a:p>
        </p:txBody>
      </p:sp>
    </p:spTree>
    <p:extLst>
      <p:ext uri="{BB962C8B-B14F-4D97-AF65-F5344CB8AC3E}">
        <p14:creationId xmlns:p14="http://schemas.microsoft.com/office/powerpoint/2010/main" xmlns="" val="870450507"/>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33400"/>
            <a:ext cx="7845425" cy="5630863"/>
          </a:xfrm>
          <a:prstGeom prst="rect">
            <a:avLst/>
          </a:prstGeom>
          <a:noFill/>
          <a:extLst>
            <a:ext uri="{909E8E84-426E-40DD-AFC4-6F175D3DCCD1}">
              <a14:hiddenFill xmlns:a14="http://schemas.microsoft.com/office/drawing/2010/main" xmlns="">
                <a:solidFill>
                  <a:srgbClr val="FFFFFF"/>
                </a:solidFill>
              </a14:hiddenFill>
            </a:ext>
          </a:extLst>
        </p:spPr>
      </p:pic>
      <p:sp>
        <p:nvSpPr>
          <p:cNvPr id="151558" name="Rectangle 6"/>
          <p:cNvSpPr>
            <a:spLocks noChangeArrowheads="1"/>
          </p:cNvSpPr>
          <p:nvPr/>
        </p:nvSpPr>
        <p:spPr bwMode="auto">
          <a:xfrm>
            <a:off x="0" y="6553200"/>
            <a:ext cx="8839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r>
              <a:rPr lang="en-US" sz="1000"/>
              <a:t>http://ibgwww.colorado.edu/~carey/p4102dir/slidesdir/HGSS_Chapter6_DCG.ppt</a:t>
            </a:r>
          </a:p>
        </p:txBody>
      </p:sp>
    </p:spTree>
    <p:extLst>
      <p:ext uri="{BB962C8B-B14F-4D97-AF65-F5344CB8AC3E}">
        <p14:creationId xmlns:p14="http://schemas.microsoft.com/office/powerpoint/2010/main" xmlns="" val="181040995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52400"/>
            <a:ext cx="8001000" cy="5630863"/>
          </a:xfrm>
          <a:prstGeom prst="rect">
            <a:avLst/>
          </a:prstGeom>
          <a:noFill/>
          <a:extLst>
            <a:ext uri="{909E8E84-426E-40DD-AFC4-6F175D3DCCD1}">
              <a14:hiddenFill xmlns:a14="http://schemas.microsoft.com/office/drawing/2010/main" xmlns="">
                <a:solidFill>
                  <a:srgbClr val="FFFFFF"/>
                </a:solidFill>
              </a14:hiddenFill>
            </a:ext>
          </a:extLst>
        </p:spPr>
      </p:pic>
      <p:sp>
        <p:nvSpPr>
          <p:cNvPr id="152581" name="Rectangle 5"/>
          <p:cNvSpPr>
            <a:spLocks noChangeArrowheads="1"/>
          </p:cNvSpPr>
          <p:nvPr/>
        </p:nvSpPr>
        <p:spPr bwMode="auto">
          <a:xfrm>
            <a:off x="0" y="6324600"/>
            <a:ext cx="914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sz="1000"/>
              <a:t>http://ibgwww.colorado.edu/~carey/p4102dir/slidesdir/HGSS_Chapter6_DCG.ppt</a:t>
            </a:r>
            <a:r>
              <a:rPr lang="en-US"/>
              <a:t> </a:t>
            </a:r>
            <a:r>
              <a:rPr lang="en-US" sz="1000"/>
              <a:t>http://www.upstate.com/features/app_lp.asp?c=221&amp;r=556</a:t>
            </a:r>
          </a:p>
        </p:txBody>
      </p:sp>
    </p:spTree>
    <p:extLst>
      <p:ext uri="{BB962C8B-B14F-4D97-AF65-F5344CB8AC3E}">
        <p14:creationId xmlns:p14="http://schemas.microsoft.com/office/powerpoint/2010/main" xmlns="" val="349599410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rrowheads="1"/>
          </p:cNvSpPr>
          <p:nvPr>
            <p:ph type="title"/>
          </p:nvPr>
        </p:nvSpPr>
        <p:spPr/>
        <p:txBody>
          <a:bodyPr/>
          <a:lstStyle/>
          <a:p>
            <a:pPr eaLnBrk="1" hangingPunct="1">
              <a:defRPr/>
            </a:pPr>
            <a:r>
              <a:rPr lang="en-US" sz="4000" smtClean="0"/>
              <a:t>Alzheimer’s disease:  Gross and microscopic features</a:t>
            </a:r>
          </a:p>
        </p:txBody>
      </p:sp>
      <p:sp>
        <p:nvSpPr>
          <p:cNvPr id="258051" name="Rectangle 3"/>
          <p:cNvSpPr>
            <a:spLocks noGrp="1" noChangeArrowheads="1"/>
          </p:cNvSpPr>
          <p:nvPr>
            <p:ph type="body" idx="1"/>
          </p:nvPr>
        </p:nvSpPr>
        <p:spPr/>
        <p:txBody>
          <a:bodyPr/>
          <a:lstStyle/>
          <a:p>
            <a:pPr eaLnBrk="1" hangingPunct="1">
              <a:defRPr/>
            </a:pPr>
            <a:r>
              <a:rPr lang="en-US" sz="3600" b="1" smtClean="0"/>
              <a:t>Gross brain atrophy:  neuronal loss</a:t>
            </a:r>
          </a:p>
          <a:p>
            <a:pPr eaLnBrk="1" hangingPunct="1">
              <a:defRPr/>
            </a:pPr>
            <a:r>
              <a:rPr lang="en-US" sz="3600" b="1" smtClean="0"/>
              <a:t>Neuritic (senile) plaques</a:t>
            </a:r>
            <a:r>
              <a:rPr lang="en-US" sz="3600" smtClean="0"/>
              <a:t> containing </a:t>
            </a:r>
            <a:r>
              <a:rPr lang="en-US" sz="3600" b="1" smtClean="0"/>
              <a:t>B-amyloid</a:t>
            </a:r>
          </a:p>
          <a:p>
            <a:pPr eaLnBrk="1" hangingPunct="1">
              <a:defRPr/>
            </a:pPr>
            <a:r>
              <a:rPr lang="en-US" sz="3600" b="1" smtClean="0"/>
              <a:t>Neurofibrillary tangles</a:t>
            </a:r>
            <a:r>
              <a:rPr lang="en-US" sz="3600" smtClean="0"/>
              <a:t> composed of phosphorylated microtubule associated </a:t>
            </a:r>
            <a:r>
              <a:rPr lang="en-US" sz="3600" b="1" smtClean="0"/>
              <a:t>tau protein</a:t>
            </a:r>
          </a:p>
          <a:p>
            <a:pPr eaLnBrk="1" hangingPunct="1">
              <a:defRPr/>
            </a:pPr>
            <a:r>
              <a:rPr lang="en-US" sz="3600" b="1" smtClean="0"/>
              <a:t>Cerebral amyloidosis</a:t>
            </a:r>
          </a:p>
          <a:p>
            <a:pPr eaLnBrk="1" hangingPunct="1">
              <a:defRPr/>
            </a:pPr>
            <a:endParaRPr lang="en-US" sz="3600" b="1" smtClean="0"/>
          </a:p>
        </p:txBody>
      </p:sp>
    </p:spTree>
    <p:extLst>
      <p:ext uri="{BB962C8B-B14F-4D97-AF65-F5344CB8AC3E}">
        <p14:creationId xmlns:p14="http://schemas.microsoft.com/office/powerpoint/2010/main" xmlns="" val="121087562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Untitled-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9213"/>
            <a:ext cx="9144000" cy="695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51806132"/>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Untitled-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5597302"/>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19200" y="0"/>
            <a:ext cx="7391400" cy="715963"/>
          </a:xfrm>
        </p:spPr>
        <p:txBody>
          <a:bodyPr/>
          <a:lstStyle/>
          <a:p>
            <a:r>
              <a:rPr lang="en-US" sz="1600"/>
              <a:t>Alzheimer’s Brain                                        Control Brain</a:t>
            </a:r>
          </a:p>
        </p:txBody>
      </p:sp>
      <p:pic>
        <p:nvPicPr>
          <p:cNvPr id="22532" name="Picture 4" descr="AD Control brain"/>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838200" y="762000"/>
            <a:ext cx="7880350" cy="6096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4691144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A Normal Brain and an AD Affected One</a:t>
            </a:r>
          </a:p>
        </p:txBody>
      </p:sp>
      <p:sp>
        <p:nvSpPr>
          <p:cNvPr id="16388" name="Rectangle 4"/>
          <p:cNvSpPr>
            <a:spLocks noGrp="1" noChangeArrowheads="1"/>
          </p:cNvSpPr>
          <p:nvPr>
            <p:ph type="body" sz="half" idx="2"/>
          </p:nvPr>
        </p:nvSpPr>
        <p:spPr>
          <a:xfrm>
            <a:off x="4572000" y="1828800"/>
            <a:ext cx="3886200" cy="4876800"/>
          </a:xfrm>
        </p:spPr>
        <p:txBody>
          <a:bodyPr/>
          <a:lstStyle/>
          <a:p>
            <a:pPr>
              <a:lnSpc>
                <a:spcPct val="90000"/>
              </a:lnSpc>
            </a:pPr>
            <a:r>
              <a:rPr lang="en-US" sz="2400"/>
              <a:t>In the normal brain there is a lot of healthy brain tissue in the language area. In the AD affected brain there is little in that area.</a:t>
            </a:r>
          </a:p>
          <a:p>
            <a:pPr>
              <a:lnSpc>
                <a:spcPct val="90000"/>
              </a:lnSpc>
            </a:pPr>
            <a:r>
              <a:rPr lang="en-US" sz="2400"/>
              <a:t>There are many differences between the two brains including the memory, sulcus, gyrus, ventricle, and language areas.  In the AD brain, these are either shrunken or stretched out to unhealthy measures.   </a:t>
            </a:r>
          </a:p>
        </p:txBody>
      </p:sp>
      <p:pic>
        <p:nvPicPr>
          <p:cNvPr id="16389" name="Picture 5" descr="alzheimersbrain"/>
          <p:cNvPicPr>
            <a:picLocks noGrp="1" noChangeAspect="1" noChangeArrowheads="1"/>
          </p:cNvPicPr>
          <p:nvPr>
            <p:ph type="clipArt" sz="half" idx="1"/>
          </p:nvPr>
        </p:nvPicPr>
        <p:blipFill>
          <a:blip r:embed="rId2" cstate="print">
            <a:extLst>
              <a:ext uri="{28A0092B-C50C-407E-A947-70E740481C1C}">
                <a14:useLocalDpi xmlns:a14="http://schemas.microsoft.com/office/drawing/2010/main" xmlns="" val="0"/>
              </a:ext>
            </a:extLst>
          </a:blip>
          <a:srcRect/>
          <a:stretch>
            <a:fillRect/>
          </a:stretch>
        </p:blipFill>
        <p:spPr>
          <a:xfrm>
            <a:off x="685800" y="2609850"/>
            <a:ext cx="3810000" cy="2857500"/>
          </a:xfrm>
        </p:spPr>
      </p:pic>
    </p:spTree>
    <p:extLst>
      <p:ext uri="{BB962C8B-B14F-4D97-AF65-F5344CB8AC3E}">
        <p14:creationId xmlns:p14="http://schemas.microsoft.com/office/powerpoint/2010/main" xmlns="" val="202519243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Untitled-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206743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16632"/>
            <a:ext cx="7772400" cy="1080120"/>
          </a:xfrm>
        </p:spPr>
        <p:txBody>
          <a:bodyPr/>
          <a:lstStyle/>
          <a:p>
            <a:r>
              <a:rPr lang="en-US" dirty="0"/>
              <a:t>Definition</a:t>
            </a:r>
          </a:p>
        </p:txBody>
      </p:sp>
      <p:sp>
        <p:nvSpPr>
          <p:cNvPr id="3075" name="Rectangle 3"/>
          <p:cNvSpPr>
            <a:spLocks noGrp="1" noChangeArrowheads="1"/>
          </p:cNvSpPr>
          <p:nvPr>
            <p:ph idx="1"/>
          </p:nvPr>
        </p:nvSpPr>
        <p:spPr>
          <a:xfrm>
            <a:off x="1371600" y="1196752"/>
            <a:ext cx="7315200" cy="5544616"/>
          </a:xfrm>
        </p:spPr>
        <p:txBody>
          <a:bodyPr>
            <a:normAutofit/>
          </a:bodyPr>
          <a:lstStyle/>
          <a:p>
            <a:pPr algn="l">
              <a:lnSpc>
                <a:spcPct val="80000"/>
              </a:lnSpc>
            </a:pPr>
            <a:r>
              <a:rPr lang="en-US" sz="2000" b="1" dirty="0"/>
              <a:t>Neurodegenerative disease</a:t>
            </a:r>
            <a:r>
              <a:rPr lang="en-US" sz="2000" dirty="0"/>
              <a:t> is a condition which affects brain function. Neurodegenerative diseases result from deterioration of neurons. They are divided into two groups: </a:t>
            </a:r>
          </a:p>
          <a:p>
            <a:pPr lvl="1" algn="l">
              <a:lnSpc>
                <a:spcPct val="80000"/>
              </a:lnSpc>
            </a:pPr>
            <a:r>
              <a:rPr lang="en-US" sz="2000" dirty="0"/>
              <a:t>conditions causing problems with movements </a:t>
            </a:r>
          </a:p>
          <a:p>
            <a:pPr lvl="1" algn="l">
              <a:lnSpc>
                <a:spcPct val="80000"/>
              </a:lnSpc>
            </a:pPr>
            <a:r>
              <a:rPr lang="en-US" sz="2000" dirty="0"/>
              <a:t>conditions affecting memory and conditions related to dementia.</a:t>
            </a:r>
          </a:p>
          <a:p>
            <a:pPr lvl="1" algn="l">
              <a:lnSpc>
                <a:spcPct val="80000"/>
              </a:lnSpc>
              <a:buFont typeface="Wingdings" pitchFamily="2" charset="2"/>
              <a:buNone/>
            </a:pPr>
            <a:endParaRPr lang="en-US" sz="2000" dirty="0"/>
          </a:p>
          <a:p>
            <a:pPr lvl="1" algn="l">
              <a:lnSpc>
                <a:spcPct val="80000"/>
              </a:lnSpc>
            </a:pPr>
            <a:r>
              <a:rPr lang="en-US" sz="2000" dirty="0"/>
              <a:t>Examples:	</a:t>
            </a:r>
          </a:p>
          <a:p>
            <a:pPr lvl="2" algn="l">
              <a:lnSpc>
                <a:spcPct val="80000"/>
              </a:lnSpc>
            </a:pPr>
            <a:r>
              <a:rPr lang="en-US" sz="2000" dirty="0"/>
              <a:t>Alzheimer’s </a:t>
            </a:r>
          </a:p>
          <a:p>
            <a:pPr lvl="2" algn="l">
              <a:lnSpc>
                <a:spcPct val="80000"/>
              </a:lnSpc>
            </a:pPr>
            <a:r>
              <a:rPr lang="en-US" sz="2000" dirty="0"/>
              <a:t>Parkinson’s</a:t>
            </a:r>
          </a:p>
          <a:p>
            <a:pPr lvl="2" algn="l">
              <a:lnSpc>
                <a:spcPct val="80000"/>
              </a:lnSpc>
            </a:pPr>
            <a:r>
              <a:rPr lang="en-US" sz="2000" dirty="0"/>
              <a:t>Huntington’s</a:t>
            </a:r>
          </a:p>
          <a:p>
            <a:pPr lvl="2" algn="l">
              <a:lnSpc>
                <a:spcPct val="80000"/>
              </a:lnSpc>
            </a:pPr>
            <a:r>
              <a:rPr lang="en-US" sz="2000" dirty="0"/>
              <a:t>Creutzfeldt-Jakob disease</a:t>
            </a:r>
          </a:p>
          <a:p>
            <a:pPr lvl="2" algn="l">
              <a:lnSpc>
                <a:spcPct val="80000"/>
              </a:lnSpc>
            </a:pPr>
            <a:r>
              <a:rPr lang="en-US" sz="2000" dirty="0"/>
              <a:t>Multiple Sclerosis</a:t>
            </a:r>
          </a:p>
          <a:p>
            <a:pPr lvl="2" algn="l">
              <a:lnSpc>
                <a:spcPct val="80000"/>
              </a:lnSpc>
            </a:pPr>
            <a:r>
              <a:rPr lang="en-US" sz="2000" dirty="0"/>
              <a:t>Amyotrophic Lateral Sclerosis (ALS or Lou Gehrig's Disease) </a:t>
            </a:r>
          </a:p>
          <a:p>
            <a:pPr lvl="1" algn="l">
              <a:lnSpc>
                <a:spcPct val="80000"/>
              </a:lnSpc>
              <a:buFont typeface="Wingdings" pitchFamily="2" charset="2"/>
              <a:buNone/>
            </a:pPr>
            <a:endParaRPr lang="en-US" sz="2000" dirty="0"/>
          </a:p>
          <a:p>
            <a:pPr lvl="1" algn="l">
              <a:lnSpc>
                <a:spcPct val="80000"/>
              </a:lnSpc>
            </a:pPr>
            <a:r>
              <a:rPr lang="en-US" sz="2000" dirty="0">
                <a:solidFill>
                  <a:schemeClr val="tx2"/>
                </a:solidFill>
                <a:hlinkClick r:id="rId3"/>
              </a:rPr>
              <a:t>http://www.reference.com/browse/wiki/Neurodegenerative_disease</a:t>
            </a:r>
            <a:endParaRPr lang="en-US" sz="2000" dirty="0">
              <a:solidFill>
                <a:schemeClr val="tx2"/>
              </a:solidFill>
            </a:endParaRPr>
          </a:p>
        </p:txBody>
      </p:sp>
    </p:spTree>
    <p:extLst>
      <p:ext uri="{BB962C8B-B14F-4D97-AF65-F5344CB8AC3E}">
        <p14:creationId xmlns:p14="http://schemas.microsoft.com/office/powerpoint/2010/main" xmlns="" val="233845574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rrowheads="1"/>
          </p:cNvSpPr>
          <p:nvPr>
            <p:ph type="title"/>
          </p:nvPr>
        </p:nvSpPr>
        <p:spPr/>
        <p:txBody>
          <a:bodyPr/>
          <a:lstStyle/>
          <a:p>
            <a:pPr eaLnBrk="1" hangingPunct="1">
              <a:defRPr/>
            </a:pPr>
            <a:r>
              <a:rPr lang="en-US" sz="4000" smtClean="0"/>
              <a:t>Alzheimer’s disease:  Clinical features</a:t>
            </a:r>
          </a:p>
        </p:txBody>
      </p:sp>
      <p:sp>
        <p:nvSpPr>
          <p:cNvPr id="253955" name="Rectangle 3"/>
          <p:cNvSpPr>
            <a:spLocks noGrp="1" noChangeArrowheads="1"/>
          </p:cNvSpPr>
          <p:nvPr>
            <p:ph type="body" idx="1"/>
          </p:nvPr>
        </p:nvSpPr>
        <p:spPr/>
        <p:txBody>
          <a:bodyPr/>
          <a:lstStyle/>
          <a:p>
            <a:pPr eaLnBrk="1" hangingPunct="1">
              <a:defRPr/>
            </a:pPr>
            <a:r>
              <a:rPr lang="en-US" smtClean="0"/>
              <a:t>Clinical features of dementia</a:t>
            </a:r>
          </a:p>
          <a:p>
            <a:pPr lvl="1" eaLnBrk="1" hangingPunct="1">
              <a:defRPr/>
            </a:pPr>
            <a:r>
              <a:rPr lang="en-US" sz="3200" b="1" smtClean="0"/>
              <a:t>Impairment of recent memory</a:t>
            </a:r>
            <a:endParaRPr lang="en-US" sz="3200" smtClean="0"/>
          </a:p>
          <a:p>
            <a:pPr lvl="1" eaLnBrk="1" hangingPunct="1">
              <a:defRPr/>
            </a:pPr>
            <a:r>
              <a:rPr lang="en-US" sz="3200" smtClean="0"/>
              <a:t>Aphasia (naming), apraxia (motor), agnosia (object), executive functioning</a:t>
            </a:r>
          </a:p>
          <a:p>
            <a:pPr lvl="1" eaLnBrk="1" hangingPunct="1">
              <a:defRPr/>
            </a:pPr>
            <a:r>
              <a:rPr lang="en-US" sz="3200" smtClean="0"/>
              <a:t>Impaired level of function </a:t>
            </a:r>
          </a:p>
          <a:p>
            <a:pPr lvl="1" eaLnBrk="1" hangingPunct="1">
              <a:defRPr/>
            </a:pPr>
            <a:r>
              <a:rPr lang="en-US" sz="3200" smtClean="0"/>
              <a:t>Progressive over time</a:t>
            </a:r>
          </a:p>
          <a:p>
            <a:pPr lvl="1" eaLnBrk="1" hangingPunct="1">
              <a:defRPr/>
            </a:pPr>
            <a:r>
              <a:rPr lang="en-US" sz="3200" smtClean="0"/>
              <a:t>47% of people over 85 years of age are affected</a:t>
            </a:r>
          </a:p>
        </p:txBody>
      </p:sp>
    </p:spTree>
    <p:extLst>
      <p:ext uri="{BB962C8B-B14F-4D97-AF65-F5344CB8AC3E}">
        <p14:creationId xmlns:p14="http://schemas.microsoft.com/office/powerpoint/2010/main" xmlns="" val="662839103"/>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Advanced Symptoms</a:t>
            </a:r>
          </a:p>
        </p:txBody>
      </p:sp>
      <p:sp>
        <p:nvSpPr>
          <p:cNvPr id="18435" name="Rectangle 3"/>
          <p:cNvSpPr>
            <a:spLocks noGrp="1" noChangeArrowheads="1"/>
          </p:cNvSpPr>
          <p:nvPr>
            <p:ph type="body" idx="1"/>
          </p:nvPr>
        </p:nvSpPr>
        <p:spPr/>
        <p:txBody>
          <a:bodyPr/>
          <a:lstStyle/>
          <a:p>
            <a:r>
              <a:rPr lang="en-US" sz="2800"/>
              <a:t>As the disease progresses the symptoms are more easily noticed. </a:t>
            </a:r>
          </a:p>
          <a:p>
            <a:r>
              <a:rPr lang="en-US" sz="2800"/>
              <a:t>The AD patient might forget how to brush their teeth or comb their hair.</a:t>
            </a:r>
          </a:p>
          <a:p>
            <a:r>
              <a:rPr lang="en-US" sz="2800"/>
              <a:t>They may not be able to think clearly and may fail to recognize familiar people or places.</a:t>
            </a:r>
          </a:p>
          <a:p>
            <a:r>
              <a:rPr lang="en-US" sz="2800"/>
              <a:t>People with AD can become anxious or aggressive or wander away from home. </a:t>
            </a:r>
          </a:p>
        </p:txBody>
      </p:sp>
    </p:spTree>
    <p:extLst>
      <p:ext uri="{BB962C8B-B14F-4D97-AF65-F5344CB8AC3E}">
        <p14:creationId xmlns:p14="http://schemas.microsoft.com/office/powerpoint/2010/main" xmlns="" val="960816056"/>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pPr algn="ctr"/>
            <a:r>
              <a:rPr lang="en-US" sz="6000">
                <a:latin typeface="Arial" pitchFamily="34" charset="0"/>
              </a:rPr>
              <a:t>Parkinson's Disease</a:t>
            </a:r>
          </a:p>
        </p:txBody>
      </p:sp>
      <p:sp>
        <p:nvSpPr>
          <p:cNvPr id="4100" name="Line 4"/>
          <p:cNvSpPr>
            <a:spLocks noChangeShapeType="1"/>
          </p:cNvSpPr>
          <p:nvPr/>
        </p:nvSpPr>
        <p:spPr bwMode="auto">
          <a:xfrm>
            <a:off x="1490134" y="3276600"/>
            <a:ext cx="6163733"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Tree>
    <p:extLst>
      <p:ext uri="{BB962C8B-B14F-4D97-AF65-F5344CB8AC3E}">
        <p14:creationId xmlns:p14="http://schemas.microsoft.com/office/powerpoint/2010/main" xmlns="" val="3202085787"/>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pals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067" y="1752600"/>
            <a:ext cx="3522133" cy="4876800"/>
          </a:xfrm>
          <a:prstGeom prst="rect">
            <a:avLst/>
          </a:prstGeom>
          <a:noFill/>
          <a:extLst>
            <a:ext uri="{909E8E84-426E-40DD-AFC4-6F175D3DCCD1}">
              <a14:hiddenFill xmlns:a14="http://schemas.microsoft.com/office/drawing/2010/main" xmlns="">
                <a:solidFill>
                  <a:srgbClr val="FFFFFF"/>
                </a:solidFill>
              </a14:hiddenFill>
            </a:ext>
          </a:extLst>
        </p:spPr>
      </p:pic>
      <p:sp>
        <p:nvSpPr>
          <p:cNvPr id="6151" name="Line 7"/>
          <p:cNvSpPr>
            <a:spLocks noChangeShapeType="1"/>
          </p:cNvSpPr>
          <p:nvPr/>
        </p:nvSpPr>
        <p:spPr bwMode="auto">
          <a:xfrm>
            <a:off x="3725333" y="1600200"/>
            <a:ext cx="1557867"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6155" name="Rectangle 11"/>
          <p:cNvSpPr>
            <a:spLocks noGrp="1" noChangeArrowheads="1"/>
          </p:cNvSpPr>
          <p:nvPr>
            <p:ph type="title"/>
          </p:nvPr>
        </p:nvSpPr>
        <p:spPr/>
        <p:txBody>
          <a:bodyPr/>
          <a:lstStyle/>
          <a:p>
            <a:pPr algn="ctr"/>
            <a:r>
              <a:rPr lang="en-US"/>
              <a:t>History</a:t>
            </a:r>
          </a:p>
        </p:txBody>
      </p:sp>
      <p:sp>
        <p:nvSpPr>
          <p:cNvPr id="6157" name="Rectangle 13"/>
          <p:cNvSpPr>
            <a:spLocks noGrp="1" noChangeArrowheads="1"/>
          </p:cNvSpPr>
          <p:nvPr>
            <p:ph type="body" sz="half" idx="2"/>
          </p:nvPr>
        </p:nvSpPr>
        <p:spPr/>
        <p:txBody>
          <a:bodyPr/>
          <a:lstStyle/>
          <a:p>
            <a:r>
              <a:rPr lang="en-US" sz="2800" dirty="0"/>
              <a:t>James Parkinson</a:t>
            </a:r>
          </a:p>
          <a:p>
            <a:endParaRPr lang="en-US" sz="2800" dirty="0"/>
          </a:p>
          <a:p>
            <a:r>
              <a:rPr lang="en-US" sz="2800" dirty="0"/>
              <a:t>1817, England</a:t>
            </a:r>
          </a:p>
          <a:p>
            <a:endParaRPr lang="en-US" sz="2800" dirty="0"/>
          </a:p>
          <a:p>
            <a:r>
              <a:rPr lang="en-US" sz="2800" dirty="0"/>
              <a:t>Shaking palsy</a:t>
            </a:r>
          </a:p>
          <a:p>
            <a:endParaRPr lang="en-US" sz="2800" dirty="0"/>
          </a:p>
          <a:p>
            <a:r>
              <a:rPr lang="en-US" sz="2800" dirty="0"/>
              <a:t>Paralysis agitans</a:t>
            </a:r>
          </a:p>
        </p:txBody>
      </p:sp>
    </p:spTree>
    <p:extLst>
      <p:ext uri="{BB962C8B-B14F-4D97-AF65-F5344CB8AC3E}">
        <p14:creationId xmlns:p14="http://schemas.microsoft.com/office/powerpoint/2010/main" xmlns="" val="1644785342"/>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a:t>Introduction</a:t>
            </a:r>
          </a:p>
        </p:txBody>
      </p:sp>
      <p:sp>
        <p:nvSpPr>
          <p:cNvPr id="41987" name="Rectangle 3"/>
          <p:cNvSpPr>
            <a:spLocks noGrp="1" noChangeArrowheads="1"/>
          </p:cNvSpPr>
          <p:nvPr>
            <p:ph type="body" idx="1"/>
          </p:nvPr>
        </p:nvSpPr>
        <p:spPr/>
        <p:txBody>
          <a:bodyPr/>
          <a:lstStyle/>
          <a:p>
            <a:pPr>
              <a:buFont typeface="Wingdings" pitchFamily="2" charset="2"/>
              <a:buNone/>
            </a:pPr>
            <a:r>
              <a:rPr lang="en-US" dirty="0"/>
              <a:t>		Parkinson’s disease is a chronic neurodegenerative </a:t>
            </a:r>
            <a:r>
              <a:rPr lang="en-US" i="1" dirty="0"/>
              <a:t>movement disorder</a:t>
            </a:r>
            <a:r>
              <a:rPr lang="en-US" dirty="0"/>
              <a:t> affecting voluntary and emotional movements and most commonly seen in the elderly, but is also found in the young and inexorably progresses leading to significant disability.</a:t>
            </a:r>
          </a:p>
        </p:txBody>
      </p:sp>
      <p:sp>
        <p:nvSpPr>
          <p:cNvPr id="41988" name="Line 4"/>
          <p:cNvSpPr>
            <a:spLocks noChangeShapeType="1"/>
          </p:cNvSpPr>
          <p:nvPr/>
        </p:nvSpPr>
        <p:spPr bwMode="auto">
          <a:xfrm>
            <a:off x="3251200" y="1524000"/>
            <a:ext cx="2573867"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41989" name="Line 5"/>
          <p:cNvSpPr>
            <a:spLocks noChangeShapeType="1"/>
          </p:cNvSpPr>
          <p:nvPr/>
        </p:nvSpPr>
        <p:spPr bwMode="auto">
          <a:xfrm>
            <a:off x="4334933" y="2971800"/>
            <a:ext cx="3454400" cy="0"/>
          </a:xfrm>
          <a:prstGeom prst="line">
            <a:avLst/>
          </a:prstGeom>
          <a:noFill/>
          <a:ln w="12700"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41990" name="Line 6"/>
          <p:cNvSpPr>
            <a:spLocks noChangeShapeType="1"/>
          </p:cNvSpPr>
          <p:nvPr/>
        </p:nvSpPr>
        <p:spPr bwMode="auto">
          <a:xfrm>
            <a:off x="1761067" y="4953000"/>
            <a:ext cx="3860800" cy="0"/>
          </a:xfrm>
          <a:prstGeom prst="line">
            <a:avLst/>
          </a:prstGeom>
          <a:noFill/>
          <a:ln w="12700"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Tree>
    <p:extLst>
      <p:ext uri="{BB962C8B-B14F-4D97-AF65-F5344CB8AC3E}">
        <p14:creationId xmlns:p14="http://schemas.microsoft.com/office/powerpoint/2010/main" xmlns="" val="416215205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a:t>Epidemiology</a:t>
            </a:r>
          </a:p>
        </p:txBody>
      </p:sp>
      <p:sp>
        <p:nvSpPr>
          <p:cNvPr id="40964" name="Line 4"/>
          <p:cNvSpPr>
            <a:spLocks noChangeShapeType="1"/>
          </p:cNvSpPr>
          <p:nvPr/>
        </p:nvSpPr>
        <p:spPr bwMode="auto">
          <a:xfrm>
            <a:off x="3115734" y="1600200"/>
            <a:ext cx="2912533"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40965" name="Rectangle 5"/>
          <p:cNvSpPr>
            <a:spLocks noGrp="1" noChangeArrowheads="1"/>
          </p:cNvSpPr>
          <p:nvPr>
            <p:ph type="body" idx="1"/>
          </p:nvPr>
        </p:nvSpPr>
        <p:spPr>
          <a:xfrm>
            <a:off x="685800" y="1981200"/>
            <a:ext cx="8187267" cy="4114800"/>
          </a:xfrm>
        </p:spPr>
        <p:txBody>
          <a:bodyPr/>
          <a:lstStyle/>
          <a:p>
            <a:pPr>
              <a:buFont typeface="Wingdings" pitchFamily="2" charset="2"/>
              <a:buNone/>
            </a:pPr>
            <a:endParaRPr lang="en-US" dirty="0"/>
          </a:p>
          <a:p>
            <a:pPr>
              <a:buClr>
                <a:schemeClr val="hlink"/>
              </a:buClr>
            </a:pPr>
            <a:r>
              <a:rPr lang="en-US" dirty="0"/>
              <a:t>Primarily a disease of the elderly</a:t>
            </a:r>
          </a:p>
          <a:p>
            <a:pPr>
              <a:buClr>
                <a:schemeClr val="hlink"/>
              </a:buClr>
            </a:pPr>
            <a:r>
              <a:rPr lang="en-US" dirty="0"/>
              <a:t>Mean age 55, Range 20 - 80 years</a:t>
            </a:r>
          </a:p>
          <a:p>
            <a:pPr>
              <a:buClr>
                <a:schemeClr val="hlink"/>
              </a:buClr>
            </a:pPr>
            <a:r>
              <a:rPr lang="en-US" dirty="0"/>
              <a:t>Juvenile parkinsonism- Less than 20 years</a:t>
            </a:r>
          </a:p>
          <a:p>
            <a:pPr>
              <a:buClr>
                <a:schemeClr val="hlink"/>
              </a:buClr>
            </a:pPr>
            <a:r>
              <a:rPr lang="en-US" dirty="0"/>
              <a:t>M/F = 3:2</a:t>
            </a:r>
          </a:p>
          <a:p>
            <a:pPr>
              <a:buClr>
                <a:schemeClr val="hlink"/>
              </a:buClr>
            </a:pPr>
            <a:r>
              <a:rPr lang="en-US" dirty="0"/>
              <a:t>Prevalence increases with age</a:t>
            </a:r>
          </a:p>
        </p:txBody>
      </p:sp>
    </p:spTree>
    <p:extLst>
      <p:ext uri="{BB962C8B-B14F-4D97-AF65-F5344CB8AC3E}">
        <p14:creationId xmlns:p14="http://schemas.microsoft.com/office/powerpoint/2010/main" xmlns="" val="1893961766"/>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pPr algn="ctr"/>
            <a:r>
              <a:rPr lang="en-US"/>
              <a:t>Anatomy-Basal Ganglia</a:t>
            </a:r>
          </a:p>
        </p:txBody>
      </p:sp>
      <p:pic>
        <p:nvPicPr>
          <p:cNvPr id="8198" name="Picture 6" descr="CGclaustru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7467" y="1676400"/>
            <a:ext cx="4605867" cy="4800600"/>
          </a:xfrm>
          <a:prstGeom prst="rect">
            <a:avLst/>
          </a:prstGeom>
          <a:noFill/>
          <a:extLst>
            <a:ext uri="{909E8E84-426E-40DD-AFC4-6F175D3DCCD1}">
              <a14:hiddenFill xmlns:a14="http://schemas.microsoft.com/office/drawing/2010/main" xmlns="">
                <a:solidFill>
                  <a:srgbClr val="FFFFFF"/>
                </a:solidFill>
              </a14:hiddenFill>
            </a:ext>
          </a:extLst>
        </p:spPr>
      </p:pic>
      <p:sp>
        <p:nvSpPr>
          <p:cNvPr id="8203" name="Text Box 11"/>
          <p:cNvSpPr txBox="1">
            <a:spLocks noChangeArrowheads="1"/>
          </p:cNvSpPr>
          <p:nvPr/>
        </p:nvSpPr>
        <p:spPr bwMode="auto">
          <a:xfrm>
            <a:off x="2506133" y="5715000"/>
            <a:ext cx="812800" cy="369332"/>
          </a:xfrm>
          <a:prstGeom prst="rect">
            <a:avLst/>
          </a:prstGeom>
          <a:solidFill>
            <a:srgbClr val="3399FF"/>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endParaRPr kumimoji="0" lang="ar-SA"/>
          </a:p>
        </p:txBody>
      </p:sp>
      <p:sp>
        <p:nvSpPr>
          <p:cNvPr id="8204" name="Text Box 12"/>
          <p:cNvSpPr txBox="1">
            <a:spLocks noChangeArrowheads="1"/>
          </p:cNvSpPr>
          <p:nvPr/>
        </p:nvSpPr>
        <p:spPr bwMode="auto">
          <a:xfrm>
            <a:off x="2302933" y="5638800"/>
            <a:ext cx="677333" cy="369332"/>
          </a:xfrm>
          <a:prstGeom prst="rect">
            <a:avLst/>
          </a:prstGeom>
          <a:solidFill>
            <a:srgbClr val="3399FF"/>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endParaRPr kumimoji="0" lang="ar-SA"/>
          </a:p>
        </p:txBody>
      </p:sp>
      <p:sp>
        <p:nvSpPr>
          <p:cNvPr id="8205" name="Line 13"/>
          <p:cNvSpPr>
            <a:spLocks noChangeShapeType="1"/>
          </p:cNvSpPr>
          <p:nvPr/>
        </p:nvSpPr>
        <p:spPr bwMode="auto">
          <a:xfrm>
            <a:off x="2099733" y="1600200"/>
            <a:ext cx="5080000" cy="0"/>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8206" name="Text Box 14"/>
          <p:cNvSpPr txBox="1">
            <a:spLocks noChangeArrowheads="1"/>
          </p:cNvSpPr>
          <p:nvPr/>
        </p:nvSpPr>
        <p:spPr bwMode="auto">
          <a:xfrm>
            <a:off x="2235200" y="5867400"/>
            <a:ext cx="1083733" cy="369332"/>
          </a:xfrm>
          <a:prstGeom prst="rect">
            <a:avLst/>
          </a:prstGeom>
          <a:solidFill>
            <a:srgbClr val="3399FF"/>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endParaRPr kumimoji="0" lang="ar-SA"/>
          </a:p>
        </p:txBody>
      </p:sp>
      <p:sp>
        <p:nvSpPr>
          <p:cNvPr id="8210" name="Line 18"/>
          <p:cNvSpPr>
            <a:spLocks noChangeShapeType="1"/>
          </p:cNvSpPr>
          <p:nvPr/>
        </p:nvSpPr>
        <p:spPr bwMode="auto">
          <a:xfrm flipH="1">
            <a:off x="4334934" y="3352800"/>
            <a:ext cx="3725333" cy="0"/>
          </a:xfrm>
          <a:prstGeom prst="line">
            <a:avLst/>
          </a:prstGeom>
          <a:noFill/>
          <a:ln w="38100" cap="sq">
            <a:solidFill>
              <a:srgbClr val="33CC33"/>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8213" name="Line 21"/>
          <p:cNvSpPr>
            <a:spLocks noChangeShapeType="1"/>
          </p:cNvSpPr>
          <p:nvPr/>
        </p:nvSpPr>
        <p:spPr bwMode="auto">
          <a:xfrm>
            <a:off x="8060267" y="3352800"/>
            <a:ext cx="0" cy="304800"/>
          </a:xfrm>
          <a:prstGeom prst="line">
            <a:avLst/>
          </a:prstGeom>
          <a:noFill/>
          <a:ln w="12700" cap="sq">
            <a:solidFill>
              <a:srgbClr val="33CC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8214" name="Text Box 22"/>
          <p:cNvSpPr txBox="1">
            <a:spLocks noChangeArrowheads="1"/>
          </p:cNvSpPr>
          <p:nvPr/>
        </p:nvSpPr>
        <p:spPr bwMode="auto">
          <a:xfrm>
            <a:off x="7179734" y="3657600"/>
            <a:ext cx="169333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spcBef>
                <a:spcPct val="50000"/>
              </a:spcBef>
            </a:pPr>
            <a:r>
              <a:rPr kumimoji="0" lang="en-US" dirty="0"/>
              <a:t>Caudate Nucleus</a:t>
            </a:r>
          </a:p>
        </p:txBody>
      </p:sp>
      <p:sp>
        <p:nvSpPr>
          <p:cNvPr id="8216" name="Line 24"/>
          <p:cNvSpPr>
            <a:spLocks noChangeShapeType="1"/>
          </p:cNvSpPr>
          <p:nvPr/>
        </p:nvSpPr>
        <p:spPr bwMode="auto">
          <a:xfrm flipH="1">
            <a:off x="1490134" y="2971800"/>
            <a:ext cx="1490133"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8217" name="Line 25"/>
          <p:cNvSpPr>
            <a:spLocks noChangeShapeType="1"/>
          </p:cNvSpPr>
          <p:nvPr/>
        </p:nvSpPr>
        <p:spPr bwMode="auto">
          <a:xfrm>
            <a:off x="2980267" y="2971800"/>
            <a:ext cx="406400" cy="457200"/>
          </a:xfrm>
          <a:prstGeom prst="line">
            <a:avLst/>
          </a:prstGeom>
          <a:noFill/>
          <a:ln w="38100" cap="sq">
            <a:solidFill>
              <a:schemeClr val="hlink"/>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8218" name="Text Box 26"/>
          <p:cNvSpPr txBox="1">
            <a:spLocks noChangeArrowheads="1"/>
          </p:cNvSpPr>
          <p:nvPr/>
        </p:nvSpPr>
        <p:spPr bwMode="auto">
          <a:xfrm>
            <a:off x="203200" y="2514601"/>
            <a:ext cx="128693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kumimoji="0" lang="en-US" dirty="0"/>
              <a:t>Internal capsule</a:t>
            </a:r>
          </a:p>
        </p:txBody>
      </p:sp>
      <p:sp>
        <p:nvSpPr>
          <p:cNvPr id="8220" name="Line 28"/>
          <p:cNvSpPr>
            <a:spLocks noChangeShapeType="1"/>
          </p:cNvSpPr>
          <p:nvPr/>
        </p:nvSpPr>
        <p:spPr bwMode="auto">
          <a:xfrm flipH="1">
            <a:off x="1151467" y="4572000"/>
            <a:ext cx="1964267" cy="0"/>
          </a:xfrm>
          <a:prstGeom prst="line">
            <a:avLst/>
          </a:prstGeom>
          <a:noFill/>
          <a:ln w="28575" cap="sq">
            <a:solidFill>
              <a:srgbClr val="33CC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8221" name="Line 29"/>
          <p:cNvSpPr>
            <a:spLocks noChangeShapeType="1"/>
          </p:cNvSpPr>
          <p:nvPr/>
        </p:nvSpPr>
        <p:spPr bwMode="auto">
          <a:xfrm flipV="1">
            <a:off x="3115733" y="4191000"/>
            <a:ext cx="338667" cy="381000"/>
          </a:xfrm>
          <a:prstGeom prst="line">
            <a:avLst/>
          </a:prstGeom>
          <a:noFill/>
          <a:ln w="38100" cap="sq">
            <a:solidFill>
              <a:srgbClr val="33CC33"/>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8222" name="Text Box 30"/>
          <p:cNvSpPr txBox="1">
            <a:spLocks noChangeArrowheads="1"/>
          </p:cNvSpPr>
          <p:nvPr/>
        </p:nvSpPr>
        <p:spPr bwMode="auto">
          <a:xfrm>
            <a:off x="203200" y="4267201"/>
            <a:ext cx="108373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kumimoji="0" lang="en-US" dirty="0"/>
              <a:t>Globus pallidus</a:t>
            </a:r>
          </a:p>
        </p:txBody>
      </p:sp>
      <p:sp>
        <p:nvSpPr>
          <p:cNvPr id="8223" name="Line 31"/>
          <p:cNvSpPr>
            <a:spLocks noChangeShapeType="1"/>
          </p:cNvSpPr>
          <p:nvPr/>
        </p:nvSpPr>
        <p:spPr bwMode="auto">
          <a:xfrm>
            <a:off x="1761067" y="3810000"/>
            <a:ext cx="1016000" cy="0"/>
          </a:xfrm>
          <a:prstGeom prst="line">
            <a:avLst/>
          </a:prstGeom>
          <a:noFill/>
          <a:ln w="28575" cap="sq">
            <a:solidFill>
              <a:srgbClr val="0066CC"/>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8224" name="Text Box 32"/>
          <p:cNvSpPr txBox="1">
            <a:spLocks noChangeArrowheads="1"/>
          </p:cNvSpPr>
          <p:nvPr/>
        </p:nvSpPr>
        <p:spPr bwMode="auto">
          <a:xfrm>
            <a:off x="203200" y="3581400"/>
            <a:ext cx="1422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kumimoji="0" lang="en-US" dirty="0"/>
              <a:t>Putamen</a:t>
            </a:r>
          </a:p>
        </p:txBody>
      </p:sp>
      <p:sp>
        <p:nvSpPr>
          <p:cNvPr id="8225" name="Text Box 33"/>
          <p:cNvSpPr txBox="1">
            <a:spLocks noChangeArrowheads="1"/>
          </p:cNvSpPr>
          <p:nvPr/>
        </p:nvSpPr>
        <p:spPr bwMode="auto">
          <a:xfrm>
            <a:off x="0" y="5105400"/>
            <a:ext cx="1828800" cy="784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endParaRPr kumimoji="0" lang="en-US" i="1"/>
          </a:p>
          <a:p>
            <a:pPr>
              <a:spcBef>
                <a:spcPct val="50000"/>
              </a:spcBef>
            </a:pPr>
            <a:endParaRPr kumimoji="0" lang="en-US" i="1"/>
          </a:p>
        </p:txBody>
      </p:sp>
    </p:spTree>
    <p:extLst>
      <p:ext uri="{BB962C8B-B14F-4D97-AF65-F5344CB8AC3E}">
        <p14:creationId xmlns:p14="http://schemas.microsoft.com/office/powerpoint/2010/main" xmlns="" val="2248414397"/>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5800" y="0"/>
            <a:ext cx="7772400" cy="1066800"/>
          </a:xfrm>
        </p:spPr>
        <p:txBody>
          <a:bodyPr/>
          <a:lstStyle/>
          <a:p>
            <a:r>
              <a:rPr lang="en-US"/>
              <a:t>PATHOPHYSIOLOGY</a:t>
            </a:r>
          </a:p>
        </p:txBody>
      </p:sp>
      <p:sp>
        <p:nvSpPr>
          <p:cNvPr id="141315" name="Rectangle 3"/>
          <p:cNvSpPr>
            <a:spLocks noGrp="1" noChangeArrowheads="1"/>
          </p:cNvSpPr>
          <p:nvPr>
            <p:ph type="body" idx="1"/>
          </p:nvPr>
        </p:nvSpPr>
        <p:spPr>
          <a:xfrm>
            <a:off x="541867" y="1371600"/>
            <a:ext cx="8178800" cy="4800600"/>
          </a:xfrm>
        </p:spPr>
        <p:txBody>
          <a:bodyPr/>
          <a:lstStyle/>
          <a:p>
            <a:pPr>
              <a:buFont typeface="Wingdings" pitchFamily="2" charset="2"/>
              <a:buNone/>
            </a:pPr>
            <a:endParaRPr lang="en-US" sz="2800"/>
          </a:p>
          <a:p>
            <a:pPr>
              <a:buFont typeface="Wingdings" pitchFamily="2" charset="2"/>
              <a:buNone/>
            </a:pPr>
            <a:r>
              <a:rPr lang="en-US" sz="2800"/>
              <a:t>   </a:t>
            </a:r>
            <a:endParaRPr lang="en-US" sz="2800">
              <a:solidFill>
                <a:srgbClr val="FFFF00"/>
              </a:solidFill>
            </a:endParaRPr>
          </a:p>
        </p:txBody>
      </p:sp>
      <p:pic>
        <p:nvPicPr>
          <p:cNvPr id="141316" name="Picture 4" descr="Substantia Nigra and Parkinson's Disea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1067" y="2057400"/>
            <a:ext cx="4978400"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0877960"/>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PATHOPHYSIOLOGY</a:t>
            </a:r>
          </a:p>
        </p:txBody>
      </p:sp>
      <p:sp>
        <p:nvSpPr>
          <p:cNvPr id="101379" name="Rectangle 3"/>
          <p:cNvSpPr>
            <a:spLocks noGrp="1" noChangeArrowheads="1"/>
          </p:cNvSpPr>
          <p:nvPr>
            <p:ph type="body" idx="1"/>
          </p:nvPr>
        </p:nvSpPr>
        <p:spPr/>
        <p:txBody>
          <a:bodyPr/>
          <a:lstStyle/>
          <a:p>
            <a:r>
              <a:rPr lang="en-US"/>
              <a:t>	</a:t>
            </a:r>
          </a:p>
        </p:txBody>
      </p:sp>
      <p:sp>
        <p:nvSpPr>
          <p:cNvPr id="101380" name="AutoShape 4"/>
          <p:cNvSpPr>
            <a:spLocks noChangeArrowheads="1"/>
          </p:cNvSpPr>
          <p:nvPr/>
        </p:nvSpPr>
        <p:spPr bwMode="auto">
          <a:xfrm>
            <a:off x="3657600" y="4648200"/>
            <a:ext cx="4572000" cy="914400"/>
          </a:xfrm>
          <a:prstGeom prst="leftArrowCallout">
            <a:avLst>
              <a:gd name="adj1" fmla="val 25000"/>
              <a:gd name="adj2" fmla="val 25000"/>
              <a:gd name="adj3" fmla="val 93750"/>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solidFill>
                  <a:srgbClr val="FFFF00"/>
                </a:solidFill>
              </a:rPr>
              <a:t>STRIATUM</a:t>
            </a:r>
          </a:p>
          <a:p>
            <a:pPr algn="ctr"/>
            <a:r>
              <a:rPr lang="en-US" sz="1600">
                <a:solidFill>
                  <a:srgbClr val="FFFF00"/>
                </a:solidFill>
              </a:rPr>
              <a:t>CAUDATE, PUTAMEN</a:t>
            </a:r>
            <a:endParaRPr lang="en-US"/>
          </a:p>
        </p:txBody>
      </p:sp>
      <p:sp>
        <p:nvSpPr>
          <p:cNvPr id="101381" name="AutoShape 5"/>
          <p:cNvSpPr>
            <a:spLocks noChangeArrowheads="1"/>
          </p:cNvSpPr>
          <p:nvPr/>
        </p:nvSpPr>
        <p:spPr bwMode="auto">
          <a:xfrm>
            <a:off x="745067" y="2743200"/>
            <a:ext cx="4419600" cy="914400"/>
          </a:xfrm>
          <a:prstGeom prst="rightArrowCallout">
            <a:avLst>
              <a:gd name="adj1" fmla="val 25000"/>
              <a:gd name="adj2" fmla="val 25000"/>
              <a:gd name="adj3" fmla="val 90625"/>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solidFill>
                  <a:srgbClr val="FFFF00"/>
                </a:solidFill>
              </a:rPr>
              <a:t>SUBSTANTIA NIGRA</a:t>
            </a:r>
          </a:p>
          <a:p>
            <a:pPr algn="ctr"/>
            <a:r>
              <a:rPr lang="en-US" sz="1600">
                <a:solidFill>
                  <a:srgbClr val="FFFF00"/>
                </a:solidFill>
              </a:rPr>
              <a:t>GLOBUS, PARS RETICULATA</a:t>
            </a:r>
            <a:endParaRPr lang="en-US"/>
          </a:p>
        </p:txBody>
      </p:sp>
      <p:sp>
        <p:nvSpPr>
          <p:cNvPr id="101382" name="Text Box 6"/>
          <p:cNvSpPr txBox="1">
            <a:spLocks noChangeArrowheads="1"/>
          </p:cNvSpPr>
          <p:nvPr/>
        </p:nvSpPr>
        <p:spPr bwMode="auto">
          <a:xfrm>
            <a:off x="3996267" y="4343400"/>
            <a:ext cx="1219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solidFill>
                  <a:srgbClr val="FF3399"/>
                </a:solidFill>
              </a:rPr>
              <a:t>GABA</a:t>
            </a:r>
            <a:endParaRPr lang="en-US"/>
          </a:p>
        </p:txBody>
      </p:sp>
      <p:sp>
        <p:nvSpPr>
          <p:cNvPr id="101383" name="Text Box 7"/>
          <p:cNvSpPr txBox="1">
            <a:spLocks noChangeArrowheads="1"/>
          </p:cNvSpPr>
          <p:nvPr/>
        </p:nvSpPr>
        <p:spPr bwMode="auto">
          <a:xfrm>
            <a:off x="4060966" y="2555875"/>
            <a:ext cx="51809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solidFill>
                  <a:srgbClr val="FF3399"/>
                </a:solidFill>
              </a:rPr>
              <a:t>DA</a:t>
            </a:r>
            <a:endParaRPr lang="en-US"/>
          </a:p>
        </p:txBody>
      </p:sp>
      <p:sp>
        <p:nvSpPr>
          <p:cNvPr id="101384" name="AutoShape 8"/>
          <p:cNvSpPr>
            <a:spLocks noChangeArrowheads="1"/>
          </p:cNvSpPr>
          <p:nvPr/>
        </p:nvSpPr>
        <p:spPr bwMode="auto">
          <a:xfrm>
            <a:off x="4876800" y="3276600"/>
            <a:ext cx="838200" cy="1295400"/>
          </a:xfrm>
          <a:prstGeom prst="downArrow">
            <a:avLst>
              <a:gd name="adj1" fmla="val 50000"/>
              <a:gd name="adj2" fmla="val 343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SA"/>
          </a:p>
        </p:txBody>
      </p:sp>
      <p:sp>
        <p:nvSpPr>
          <p:cNvPr id="101385" name="Text Box 9"/>
          <p:cNvSpPr txBox="1">
            <a:spLocks noChangeArrowheads="1"/>
          </p:cNvSpPr>
          <p:nvPr/>
        </p:nvSpPr>
        <p:spPr bwMode="auto">
          <a:xfrm>
            <a:off x="5585178" y="3276600"/>
            <a:ext cx="183444"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solidFill>
                  <a:srgbClr val="FF3399"/>
                </a:solidFill>
              </a:rPr>
              <a:t>ACH</a:t>
            </a:r>
            <a:endParaRPr lang="en-US"/>
          </a:p>
        </p:txBody>
      </p:sp>
    </p:spTree>
    <p:extLst>
      <p:ext uri="{BB962C8B-B14F-4D97-AF65-F5344CB8AC3E}">
        <p14:creationId xmlns:p14="http://schemas.microsoft.com/office/powerpoint/2010/main" xmlns="" val="762516841"/>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a:t>Chemical Balance in Corpus Striatum</a:t>
            </a:r>
          </a:p>
        </p:txBody>
      </p:sp>
      <p:pic>
        <p:nvPicPr>
          <p:cNvPr id="38915" name="Picture 3" descr="Athena1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667" y="1905000"/>
            <a:ext cx="4682067" cy="4419600"/>
          </a:xfrm>
          <a:prstGeom prst="rect">
            <a:avLst/>
          </a:prstGeom>
          <a:noFill/>
          <a:ln w="381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38918" name="Rectangle 6"/>
          <p:cNvSpPr>
            <a:spLocks noGrp="1" noChangeArrowheads="1"/>
          </p:cNvSpPr>
          <p:nvPr>
            <p:ph type="body" sz="half" idx="2"/>
          </p:nvPr>
        </p:nvSpPr>
        <p:spPr>
          <a:xfrm>
            <a:off x="5418667" y="1981200"/>
            <a:ext cx="3454400" cy="4114800"/>
          </a:xfrm>
        </p:spPr>
        <p:txBody>
          <a:bodyPr/>
          <a:lstStyle/>
          <a:p>
            <a:pPr>
              <a:buClr>
                <a:schemeClr val="hlink"/>
              </a:buClr>
              <a:buFont typeface="Monotype Sorts" pitchFamily="2" charset="2"/>
              <a:buChar char=";"/>
            </a:pPr>
            <a:r>
              <a:rPr lang="en-US" sz="2800" dirty="0"/>
              <a:t>Excitatory Cholinergic pathway</a:t>
            </a:r>
          </a:p>
          <a:p>
            <a:pPr>
              <a:buClr>
                <a:schemeClr val="hlink"/>
              </a:buClr>
              <a:buFont typeface="Monotype Sorts" pitchFamily="2" charset="2"/>
              <a:buNone/>
            </a:pPr>
            <a:endParaRPr lang="en-US" sz="2800" dirty="0">
              <a:solidFill>
                <a:srgbClr val="FF6600"/>
              </a:solidFill>
            </a:endParaRPr>
          </a:p>
          <a:p>
            <a:pPr>
              <a:buClr>
                <a:schemeClr val="hlink"/>
              </a:buClr>
              <a:buFont typeface="Monotype Sorts" pitchFamily="2" charset="2"/>
              <a:buNone/>
            </a:pPr>
            <a:endParaRPr lang="en-US" sz="2800" dirty="0"/>
          </a:p>
          <a:p>
            <a:pPr>
              <a:buClr>
                <a:schemeClr val="hlink"/>
              </a:buClr>
              <a:buSzPct val="125000"/>
              <a:buFont typeface="Symbol" pitchFamily="18" charset="2"/>
              <a:buChar char="-"/>
            </a:pPr>
            <a:r>
              <a:rPr lang="en-US" sz="2800" dirty="0">
                <a:solidFill>
                  <a:srgbClr val="33CC33"/>
                </a:solidFill>
              </a:rPr>
              <a:t>Inhibitory Dopaminergic pathway</a:t>
            </a:r>
          </a:p>
        </p:txBody>
      </p:sp>
      <p:sp>
        <p:nvSpPr>
          <p:cNvPr id="38919" name="Text Box 7"/>
          <p:cNvSpPr txBox="1">
            <a:spLocks noChangeArrowheads="1"/>
          </p:cNvSpPr>
          <p:nvPr/>
        </p:nvSpPr>
        <p:spPr bwMode="auto">
          <a:xfrm>
            <a:off x="5486400" y="3429001"/>
            <a:ext cx="3318933"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kumimoji="0" lang="en-US" sz="4800" b="1" dirty="0">
                <a:solidFill>
                  <a:srgbClr val="FF0000"/>
                </a:solidFill>
                <a:latin typeface="Arial" pitchFamily="34" charset="0"/>
              </a:rPr>
              <a:t>BALANCE</a:t>
            </a:r>
            <a:endParaRPr kumimoji="0" lang="en-US" dirty="0">
              <a:solidFill>
                <a:srgbClr val="FF0000"/>
              </a:solidFill>
            </a:endParaRPr>
          </a:p>
        </p:txBody>
      </p:sp>
    </p:spTree>
    <p:extLst>
      <p:ext uri="{BB962C8B-B14F-4D97-AF65-F5344CB8AC3E}">
        <p14:creationId xmlns:p14="http://schemas.microsoft.com/office/powerpoint/2010/main" xmlns="" val="2835304698"/>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304800"/>
            <a:ext cx="7772400" cy="1143000"/>
          </a:xfrm>
        </p:spPr>
        <p:txBody>
          <a:bodyPr/>
          <a:lstStyle/>
          <a:p>
            <a:r>
              <a:rPr lang="en-US" dirty="0"/>
              <a:t>Alzheimer’s Disease (AD)</a:t>
            </a:r>
          </a:p>
        </p:txBody>
      </p:sp>
      <p:sp>
        <p:nvSpPr>
          <p:cNvPr id="2051" name="Rectangle 3"/>
          <p:cNvSpPr>
            <a:spLocks noGrp="1" noChangeArrowheads="1"/>
          </p:cNvSpPr>
          <p:nvPr>
            <p:ph type="subTitle" idx="1"/>
          </p:nvPr>
        </p:nvSpPr>
        <p:spPr>
          <a:xfrm>
            <a:off x="1447800" y="4800600"/>
            <a:ext cx="6400800" cy="1752600"/>
          </a:xfrm>
        </p:spPr>
        <p:txBody>
          <a:bodyPr/>
          <a:lstStyle/>
          <a:p>
            <a:r>
              <a:rPr lang="en-US" dirty="0"/>
              <a:t>An Understanding of Alzheimer’s Disease </a:t>
            </a:r>
          </a:p>
          <a:p>
            <a:r>
              <a:rPr lang="en-US" dirty="0"/>
              <a:t>By </a:t>
            </a:r>
            <a:r>
              <a:rPr lang="en-US" dirty="0" smtClean="0"/>
              <a:t>Atif Ali Bashir</a:t>
            </a:r>
            <a:endParaRPr lang="en-US" dirty="0"/>
          </a:p>
        </p:txBody>
      </p:sp>
      <p:pic>
        <p:nvPicPr>
          <p:cNvPr id="2053" name="Picture 5" descr="The image “http://www.loni.ucla.edu/~thompson/NEW/AD_probmap.gif” cannot be displayed, because it contains erro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1524000"/>
            <a:ext cx="4467225" cy="3257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4607147"/>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685800" y="188640"/>
            <a:ext cx="7772400" cy="1512168"/>
          </a:xfrm>
        </p:spPr>
        <p:txBody>
          <a:bodyPr/>
          <a:lstStyle/>
          <a:p>
            <a:r>
              <a:rPr lang="en-US"/>
              <a:t>Chemical Balance in Corpus Striatum</a:t>
            </a:r>
          </a:p>
        </p:txBody>
      </p:sp>
      <p:pic>
        <p:nvPicPr>
          <p:cNvPr id="39939" name="Picture 1027" descr="Athena7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667" y="1981200"/>
            <a:ext cx="4402667" cy="44958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39941" name="Rectangle 1029"/>
          <p:cNvSpPr>
            <a:spLocks noGrp="1" noChangeArrowheads="1"/>
          </p:cNvSpPr>
          <p:nvPr>
            <p:ph type="body" sz="half" idx="2"/>
          </p:nvPr>
        </p:nvSpPr>
        <p:spPr>
          <a:xfrm>
            <a:off x="5215467" y="1981200"/>
            <a:ext cx="3242733" cy="4114800"/>
          </a:xfrm>
        </p:spPr>
        <p:txBody>
          <a:bodyPr/>
          <a:lstStyle/>
          <a:p>
            <a:pPr>
              <a:buClr>
                <a:schemeClr val="hlink"/>
              </a:buClr>
              <a:buFont typeface="Monotype Sorts" pitchFamily="2" charset="2"/>
              <a:buChar char=";"/>
            </a:pPr>
            <a:r>
              <a:rPr lang="en-US" sz="3600" dirty="0"/>
              <a:t>Excitatory </a:t>
            </a:r>
            <a:r>
              <a:rPr lang="en-US" sz="2800" dirty="0"/>
              <a:t>Cholinergic pathway</a:t>
            </a:r>
          </a:p>
          <a:p>
            <a:pPr>
              <a:buClr>
                <a:schemeClr val="hlink"/>
              </a:buClr>
              <a:buFont typeface="Monotype Sorts" pitchFamily="2" charset="2"/>
              <a:buNone/>
            </a:pPr>
            <a:endParaRPr lang="en-US" sz="2800" dirty="0">
              <a:solidFill>
                <a:srgbClr val="FF6600"/>
              </a:solidFill>
            </a:endParaRPr>
          </a:p>
          <a:p>
            <a:pPr>
              <a:buClr>
                <a:schemeClr val="hlink"/>
              </a:buClr>
              <a:buFont typeface="Monotype Sorts" pitchFamily="2" charset="2"/>
              <a:buNone/>
            </a:pPr>
            <a:endParaRPr lang="en-US" sz="2800" dirty="0"/>
          </a:p>
          <a:p>
            <a:pPr>
              <a:buClr>
                <a:schemeClr val="hlink"/>
              </a:buClr>
              <a:buSzPct val="125000"/>
              <a:buFont typeface="Symbol" pitchFamily="18" charset="2"/>
              <a:buChar char="-"/>
            </a:pPr>
            <a:r>
              <a:rPr lang="en-US" sz="2800" dirty="0">
                <a:solidFill>
                  <a:srgbClr val="33CC33"/>
                </a:solidFill>
              </a:rPr>
              <a:t>Inhibitory Dopaminergic pathway</a:t>
            </a:r>
          </a:p>
          <a:p>
            <a:endParaRPr lang="en-US" sz="2800" dirty="0"/>
          </a:p>
        </p:txBody>
      </p:sp>
      <p:sp>
        <p:nvSpPr>
          <p:cNvPr id="39942" name="Text Box 1030"/>
          <p:cNvSpPr txBox="1">
            <a:spLocks noChangeArrowheads="1"/>
          </p:cNvSpPr>
          <p:nvPr/>
        </p:nvSpPr>
        <p:spPr bwMode="auto">
          <a:xfrm>
            <a:off x="5215467" y="3581400"/>
            <a:ext cx="3928533"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kumimoji="0" lang="en-US" sz="5400" b="1" dirty="0">
                <a:solidFill>
                  <a:srgbClr val="FF0000"/>
                </a:solidFill>
                <a:latin typeface="Arial" pitchFamily="34" charset="0"/>
              </a:rPr>
              <a:t>Imbalance</a:t>
            </a:r>
            <a:endParaRPr kumimoji="0" lang="en-US" dirty="0">
              <a:solidFill>
                <a:srgbClr val="FF0000"/>
              </a:solidFill>
              <a:latin typeface="Arial" pitchFamily="34" charset="0"/>
            </a:endParaRPr>
          </a:p>
        </p:txBody>
      </p:sp>
      <p:sp>
        <p:nvSpPr>
          <p:cNvPr id="39943" name="Line 1031"/>
          <p:cNvSpPr>
            <a:spLocks noChangeShapeType="1"/>
          </p:cNvSpPr>
          <p:nvPr/>
        </p:nvSpPr>
        <p:spPr bwMode="auto">
          <a:xfrm>
            <a:off x="812800" y="1524000"/>
            <a:ext cx="7450667"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Tree>
    <p:extLst>
      <p:ext uri="{BB962C8B-B14F-4D97-AF65-F5344CB8AC3E}">
        <p14:creationId xmlns:p14="http://schemas.microsoft.com/office/powerpoint/2010/main" xmlns="" val="2931476759"/>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32656"/>
            <a:ext cx="8187267" cy="1152128"/>
          </a:xfrm>
        </p:spPr>
        <p:txBody>
          <a:bodyPr/>
          <a:lstStyle/>
          <a:p>
            <a:r>
              <a:rPr lang="en-US" dirty="0"/>
              <a:t>Parkinson’s disease - Pathophysiology</a:t>
            </a:r>
          </a:p>
        </p:txBody>
      </p:sp>
      <p:pic>
        <p:nvPicPr>
          <p:cNvPr id="33795" name="Picture 3" descr="sca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800" y="1905000"/>
            <a:ext cx="7857067" cy="46482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33796" name="Line 4"/>
          <p:cNvSpPr>
            <a:spLocks noChangeShapeType="1"/>
          </p:cNvSpPr>
          <p:nvPr/>
        </p:nvSpPr>
        <p:spPr bwMode="auto">
          <a:xfrm>
            <a:off x="745067" y="1600200"/>
            <a:ext cx="7653867"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Tree>
    <p:extLst>
      <p:ext uri="{BB962C8B-B14F-4D97-AF65-F5344CB8AC3E}">
        <p14:creationId xmlns:p14="http://schemas.microsoft.com/office/powerpoint/2010/main" xmlns="" val="459349213"/>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rrowheads="1"/>
          </p:cNvSpPr>
          <p:nvPr>
            <p:ph type="title"/>
          </p:nvPr>
        </p:nvSpPr>
        <p:spPr/>
        <p:txBody>
          <a:bodyPr/>
          <a:lstStyle/>
          <a:p>
            <a:pPr eaLnBrk="1" hangingPunct="1">
              <a:defRPr/>
            </a:pPr>
            <a:r>
              <a:rPr lang="en-US" sz="4000" smtClean="0"/>
              <a:t>Parkinson’s disease:  Gross and microscopic findings</a:t>
            </a:r>
          </a:p>
        </p:txBody>
      </p:sp>
      <p:sp>
        <p:nvSpPr>
          <p:cNvPr id="263171" name="Rectangle 3"/>
          <p:cNvSpPr>
            <a:spLocks noGrp="1" noChangeArrowheads="1"/>
          </p:cNvSpPr>
          <p:nvPr>
            <p:ph type="body" idx="1"/>
          </p:nvPr>
        </p:nvSpPr>
        <p:spPr/>
        <p:txBody>
          <a:bodyPr/>
          <a:lstStyle/>
          <a:p>
            <a:pPr eaLnBrk="1" hangingPunct="1">
              <a:defRPr/>
            </a:pPr>
            <a:r>
              <a:rPr lang="en-US" sz="3600" smtClean="0"/>
              <a:t>Gross--</a:t>
            </a:r>
            <a:r>
              <a:rPr lang="en-US" sz="3600" b="1" smtClean="0"/>
              <a:t>loss of pigment</a:t>
            </a:r>
            <a:r>
              <a:rPr lang="en-US" sz="3600" smtClean="0"/>
              <a:t> in the </a:t>
            </a:r>
            <a:r>
              <a:rPr lang="en-US" sz="3600" b="1" smtClean="0"/>
              <a:t>substantia nigra</a:t>
            </a:r>
            <a:endParaRPr lang="en-US" sz="3600" smtClean="0"/>
          </a:p>
          <a:p>
            <a:pPr eaLnBrk="1" hangingPunct="1">
              <a:defRPr/>
            </a:pPr>
            <a:r>
              <a:rPr lang="en-US" sz="3600" smtClean="0"/>
              <a:t>Microscopic--Lewy bodies with pigmented neuronal cell loss and gliosis</a:t>
            </a:r>
          </a:p>
          <a:p>
            <a:pPr lvl="1" eaLnBrk="1" hangingPunct="1">
              <a:defRPr/>
            </a:pPr>
            <a:r>
              <a:rPr lang="en-US" sz="3200" smtClean="0"/>
              <a:t>cortical Lewy bodies present in 80% or more of PD cases</a:t>
            </a:r>
          </a:p>
          <a:p>
            <a:pPr eaLnBrk="1" hangingPunct="1">
              <a:defRPr/>
            </a:pPr>
            <a:endParaRPr lang="en-US" smtClean="0"/>
          </a:p>
        </p:txBody>
      </p:sp>
    </p:spTree>
    <p:extLst>
      <p:ext uri="{BB962C8B-B14F-4D97-AF65-F5344CB8AC3E}">
        <p14:creationId xmlns:p14="http://schemas.microsoft.com/office/powerpoint/2010/main" xmlns="" val="989020080"/>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dirty="0"/>
              <a:t>Pathology - Lewy Bodies</a:t>
            </a:r>
          </a:p>
        </p:txBody>
      </p:sp>
      <p:pic>
        <p:nvPicPr>
          <p:cNvPr id="36867" name="Picture 3" descr="72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934" y="1676400"/>
            <a:ext cx="5046133" cy="48768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36869" name="Rectangle 5"/>
          <p:cNvSpPr>
            <a:spLocks noGrp="1" noChangeArrowheads="1"/>
          </p:cNvSpPr>
          <p:nvPr>
            <p:ph type="body" sz="half" idx="2"/>
          </p:nvPr>
        </p:nvSpPr>
        <p:spPr>
          <a:xfrm>
            <a:off x="5621867" y="2057400"/>
            <a:ext cx="3276600" cy="4114800"/>
          </a:xfrm>
        </p:spPr>
        <p:txBody>
          <a:bodyPr/>
          <a:lstStyle/>
          <a:p>
            <a:pPr>
              <a:buClr>
                <a:schemeClr val="hlink"/>
              </a:buClr>
              <a:buFont typeface="Symbol" pitchFamily="18" charset="2"/>
              <a:buChar char="¨"/>
            </a:pPr>
            <a:r>
              <a:rPr lang="en-US" sz="2800" dirty="0"/>
              <a:t>Eosinophilic hyaline inclusion bodies</a:t>
            </a:r>
          </a:p>
          <a:p>
            <a:pPr>
              <a:buClr>
                <a:schemeClr val="hlink"/>
              </a:buClr>
              <a:buFont typeface="Symbol" pitchFamily="18" charset="2"/>
              <a:buChar char="¨"/>
            </a:pPr>
            <a:r>
              <a:rPr lang="en-US" sz="2800" dirty="0"/>
              <a:t>Spherical dense hyaline core with a clear halo</a:t>
            </a:r>
          </a:p>
          <a:p>
            <a:pPr>
              <a:buClr>
                <a:schemeClr val="hlink"/>
              </a:buClr>
              <a:buFont typeface="Symbol" pitchFamily="18" charset="2"/>
              <a:buChar char="¨"/>
            </a:pPr>
            <a:r>
              <a:rPr lang="en-US" sz="2800" dirty="0"/>
              <a:t>Mechanism of formation unknown</a:t>
            </a:r>
          </a:p>
        </p:txBody>
      </p:sp>
      <p:sp>
        <p:nvSpPr>
          <p:cNvPr id="36870" name="Line 6"/>
          <p:cNvSpPr>
            <a:spLocks noChangeShapeType="1"/>
          </p:cNvSpPr>
          <p:nvPr/>
        </p:nvSpPr>
        <p:spPr bwMode="auto">
          <a:xfrm>
            <a:off x="2032000" y="1524000"/>
            <a:ext cx="5012267" cy="0"/>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Tree>
    <p:extLst>
      <p:ext uri="{BB962C8B-B14F-4D97-AF65-F5344CB8AC3E}">
        <p14:creationId xmlns:p14="http://schemas.microsoft.com/office/powerpoint/2010/main" xmlns="" val="3649128618"/>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0"/>
          <p:cNvSpPr>
            <a:spLocks noGrp="1" noChangeArrowheads="1"/>
          </p:cNvSpPr>
          <p:nvPr>
            <p:ph type="title"/>
          </p:nvPr>
        </p:nvSpPr>
        <p:spPr/>
        <p:txBody>
          <a:bodyPr/>
          <a:lstStyle/>
          <a:p>
            <a:pPr algn="ctr"/>
            <a:r>
              <a:rPr lang="en-US"/>
              <a:t>Pathology</a:t>
            </a:r>
          </a:p>
        </p:txBody>
      </p:sp>
      <p:pic>
        <p:nvPicPr>
          <p:cNvPr id="47110" name="Picture 2054" descr="CNS180"/>
          <p:cNvPicPr>
            <a:picLocks noGrp="1" noChangeAspect="1" noChangeArrowheads="1"/>
          </p:cNvPicPr>
          <p:nvPr>
            <p:ph type="clipArt" sz="half" idx="1"/>
          </p:nvPr>
        </p:nvPicPr>
        <p:blipFill>
          <a:blip r:embed="rId3" cstate="print">
            <a:extLst>
              <a:ext uri="{28A0092B-C50C-407E-A947-70E740481C1C}">
                <a14:useLocalDpi xmlns:a14="http://schemas.microsoft.com/office/drawing/2010/main" xmlns="" val="0"/>
              </a:ext>
            </a:extLst>
          </a:blip>
          <a:srcRect/>
          <a:stretch>
            <a:fillRect/>
          </a:stretch>
        </p:blipFill>
        <p:spPr>
          <a:xfrm>
            <a:off x="1083733" y="1828800"/>
            <a:ext cx="7450667" cy="4267200"/>
          </a:xfrm>
        </p:spPr>
      </p:pic>
      <p:sp>
        <p:nvSpPr>
          <p:cNvPr id="47112" name="Line 2056"/>
          <p:cNvSpPr>
            <a:spLocks noChangeShapeType="1"/>
          </p:cNvSpPr>
          <p:nvPr/>
        </p:nvSpPr>
        <p:spPr bwMode="auto">
          <a:xfrm>
            <a:off x="3522133" y="1600200"/>
            <a:ext cx="2032000"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47114" name="Text Box 2058"/>
          <p:cNvSpPr txBox="1">
            <a:spLocks noChangeArrowheads="1"/>
          </p:cNvSpPr>
          <p:nvPr/>
        </p:nvSpPr>
        <p:spPr bwMode="auto">
          <a:xfrm>
            <a:off x="827584" y="6186323"/>
            <a:ext cx="335050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spcBef>
                <a:spcPct val="50000"/>
              </a:spcBef>
            </a:pPr>
            <a:r>
              <a:rPr kumimoji="0" lang="en-US" b="1" dirty="0">
                <a:latin typeface="Arial" pitchFamily="34" charset="0"/>
              </a:rPr>
              <a:t>Lewy body dementia</a:t>
            </a:r>
            <a:endParaRPr kumimoji="0" lang="en-US" dirty="0"/>
          </a:p>
        </p:txBody>
      </p:sp>
      <p:sp>
        <p:nvSpPr>
          <p:cNvPr id="47115" name="Text Box 2059"/>
          <p:cNvSpPr txBox="1">
            <a:spLocks noChangeArrowheads="1"/>
          </p:cNvSpPr>
          <p:nvPr/>
        </p:nvSpPr>
        <p:spPr bwMode="auto">
          <a:xfrm>
            <a:off x="5283200" y="6172200"/>
            <a:ext cx="27093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spcBef>
                <a:spcPct val="50000"/>
              </a:spcBef>
            </a:pPr>
            <a:r>
              <a:rPr kumimoji="0" lang="en-US" b="1" dirty="0">
                <a:latin typeface="Arial" pitchFamily="34" charset="0"/>
              </a:rPr>
              <a:t>Parkinson’s disease</a:t>
            </a:r>
            <a:endParaRPr kumimoji="0" lang="en-US" dirty="0"/>
          </a:p>
        </p:txBody>
      </p:sp>
      <p:sp>
        <p:nvSpPr>
          <p:cNvPr id="47116" name="Line 2060"/>
          <p:cNvSpPr>
            <a:spLocks noChangeShapeType="1"/>
          </p:cNvSpPr>
          <p:nvPr/>
        </p:nvSpPr>
        <p:spPr bwMode="auto">
          <a:xfrm>
            <a:off x="1761067" y="6553200"/>
            <a:ext cx="2641600" cy="0"/>
          </a:xfrm>
          <a:prstGeom prst="line">
            <a:avLst/>
          </a:prstGeom>
          <a:noFill/>
          <a:ln w="12700"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47117" name="Line 2061"/>
          <p:cNvSpPr>
            <a:spLocks noChangeShapeType="1"/>
          </p:cNvSpPr>
          <p:nvPr/>
        </p:nvSpPr>
        <p:spPr bwMode="auto">
          <a:xfrm>
            <a:off x="5350933" y="6553200"/>
            <a:ext cx="2641600" cy="0"/>
          </a:xfrm>
          <a:prstGeom prst="line">
            <a:avLst/>
          </a:prstGeom>
          <a:noFill/>
          <a:ln w="12700"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Tree>
    <p:extLst>
      <p:ext uri="{BB962C8B-B14F-4D97-AF65-F5344CB8AC3E}">
        <p14:creationId xmlns:p14="http://schemas.microsoft.com/office/powerpoint/2010/main" xmlns="" val="1125635321"/>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Line 9"/>
          <p:cNvSpPr>
            <a:spLocks noChangeShapeType="1"/>
          </p:cNvSpPr>
          <p:nvPr/>
        </p:nvSpPr>
        <p:spPr bwMode="auto">
          <a:xfrm>
            <a:off x="1151467" y="1295400"/>
            <a:ext cx="6773333"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11275" name="Rectangle 11"/>
          <p:cNvSpPr>
            <a:spLocks noGrp="1" noChangeArrowheads="1"/>
          </p:cNvSpPr>
          <p:nvPr>
            <p:ph type="title"/>
          </p:nvPr>
        </p:nvSpPr>
        <p:spPr>
          <a:xfrm>
            <a:off x="677333" y="304800"/>
            <a:ext cx="7772400" cy="1143000"/>
          </a:xfrm>
        </p:spPr>
        <p:txBody>
          <a:bodyPr/>
          <a:lstStyle/>
          <a:p>
            <a:pPr algn="ctr"/>
            <a:r>
              <a:rPr lang="en-US"/>
              <a:t>Pathology-Parkinson’s disease</a:t>
            </a:r>
          </a:p>
        </p:txBody>
      </p:sp>
      <p:pic>
        <p:nvPicPr>
          <p:cNvPr id="11276" name="Picture 12" descr="drawStu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133" y="1447800"/>
            <a:ext cx="8466667" cy="5105400"/>
          </a:xfrm>
          <a:prstGeom prst="rect">
            <a:avLst/>
          </a:prstGeom>
          <a:solidFill>
            <a:srgbClr val="66FFFF"/>
          </a:solidFill>
        </p:spPr>
      </p:pic>
      <p:sp>
        <p:nvSpPr>
          <p:cNvPr id="11277" name="Text Box 13"/>
          <p:cNvSpPr txBox="1">
            <a:spLocks noChangeArrowheads="1"/>
          </p:cNvSpPr>
          <p:nvPr/>
        </p:nvSpPr>
        <p:spPr bwMode="auto">
          <a:xfrm>
            <a:off x="3522133" y="1600200"/>
            <a:ext cx="1828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spcBef>
                <a:spcPct val="50000"/>
              </a:spcBef>
            </a:pPr>
            <a:r>
              <a:rPr kumimoji="0" lang="en-US" b="1" u="sng">
                <a:solidFill>
                  <a:schemeClr val="bg2"/>
                </a:solidFill>
                <a:latin typeface="Arial" pitchFamily="34" charset="0"/>
              </a:rPr>
              <a:t>MIDBRAIN</a:t>
            </a:r>
            <a:endParaRPr kumimoji="0" lang="en-US"/>
          </a:p>
        </p:txBody>
      </p:sp>
      <p:sp>
        <p:nvSpPr>
          <p:cNvPr id="11279" name="Text Box 15"/>
          <p:cNvSpPr txBox="1">
            <a:spLocks noChangeArrowheads="1"/>
          </p:cNvSpPr>
          <p:nvPr/>
        </p:nvSpPr>
        <p:spPr bwMode="auto">
          <a:xfrm>
            <a:off x="3860800" y="6019800"/>
            <a:ext cx="2235200" cy="369332"/>
          </a:xfrm>
          <a:prstGeom prst="rect">
            <a:avLst/>
          </a:prstGeom>
          <a:solidFill>
            <a:srgbClr val="66FFFF"/>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endParaRPr kumimoji="0" lang="ar-SA"/>
          </a:p>
        </p:txBody>
      </p:sp>
      <p:sp>
        <p:nvSpPr>
          <p:cNvPr id="11284" name="Line 20"/>
          <p:cNvSpPr>
            <a:spLocks noChangeShapeType="1"/>
          </p:cNvSpPr>
          <p:nvPr/>
        </p:nvSpPr>
        <p:spPr bwMode="auto">
          <a:xfrm>
            <a:off x="1896533" y="5943600"/>
            <a:ext cx="2235200"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11285" name="Line 21"/>
          <p:cNvSpPr>
            <a:spLocks noChangeShapeType="1"/>
          </p:cNvSpPr>
          <p:nvPr/>
        </p:nvSpPr>
        <p:spPr bwMode="auto">
          <a:xfrm>
            <a:off x="5012267" y="5943600"/>
            <a:ext cx="1693333"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Tree>
    <p:extLst>
      <p:ext uri="{BB962C8B-B14F-4D97-AF65-F5344CB8AC3E}">
        <p14:creationId xmlns:p14="http://schemas.microsoft.com/office/powerpoint/2010/main" xmlns="" val="307969144"/>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1371600"/>
          </a:xfrm>
        </p:spPr>
        <p:txBody>
          <a:bodyPr/>
          <a:lstStyle/>
          <a:p>
            <a:pPr algn="ctr"/>
            <a:r>
              <a:rPr lang="en-US"/>
              <a:t>Classification and Etiology</a:t>
            </a:r>
          </a:p>
        </p:txBody>
      </p:sp>
      <p:sp>
        <p:nvSpPr>
          <p:cNvPr id="29701" name="Line 5"/>
          <p:cNvSpPr>
            <a:spLocks noChangeShapeType="1"/>
          </p:cNvSpPr>
          <p:nvPr/>
        </p:nvSpPr>
        <p:spPr bwMode="auto">
          <a:xfrm>
            <a:off x="1862667" y="990600"/>
            <a:ext cx="5418667" cy="0"/>
          </a:xfrm>
          <a:prstGeom prst="line">
            <a:avLst/>
          </a:prstGeom>
          <a:noFill/>
          <a:ln w="28575"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29702" name="Rectangle 6"/>
          <p:cNvSpPr>
            <a:spLocks noGrp="1" noChangeArrowheads="1"/>
          </p:cNvSpPr>
          <p:nvPr>
            <p:ph type="body" idx="1"/>
          </p:nvPr>
        </p:nvSpPr>
        <p:spPr>
          <a:xfrm>
            <a:off x="541867" y="1066800"/>
            <a:ext cx="7772400" cy="5562600"/>
          </a:xfrm>
        </p:spPr>
        <p:txBody>
          <a:bodyPr/>
          <a:lstStyle/>
          <a:p>
            <a:pPr>
              <a:buClr>
                <a:schemeClr val="hlink"/>
              </a:buClr>
            </a:pPr>
            <a:r>
              <a:rPr lang="en-US" dirty="0">
                <a:solidFill>
                  <a:srgbClr val="FF3399"/>
                </a:solidFill>
              </a:rPr>
              <a:t>Idiopathic Parkinson’s disease</a:t>
            </a:r>
          </a:p>
          <a:p>
            <a:pPr>
              <a:buClr>
                <a:schemeClr val="hlink"/>
              </a:buClr>
            </a:pPr>
            <a:r>
              <a:rPr lang="en-US" dirty="0">
                <a:solidFill>
                  <a:srgbClr val="FF3399"/>
                </a:solidFill>
              </a:rPr>
              <a:t>Parkinson-like syndromes</a:t>
            </a:r>
          </a:p>
          <a:p>
            <a:pPr>
              <a:buFont typeface="Wingdings" pitchFamily="2" charset="2"/>
              <a:buChar char="Ø"/>
            </a:pPr>
            <a:r>
              <a:rPr lang="en-US" sz="2400" dirty="0"/>
              <a:t>Drug induced parkinsonism</a:t>
            </a:r>
          </a:p>
          <a:p>
            <a:pPr>
              <a:buFont typeface="Wingdings" pitchFamily="2" charset="2"/>
              <a:buChar char="Ø"/>
            </a:pPr>
            <a:r>
              <a:rPr lang="en-US" sz="2400" dirty="0"/>
              <a:t>Hypoxia</a:t>
            </a:r>
          </a:p>
          <a:p>
            <a:pPr>
              <a:buFont typeface="Wingdings" pitchFamily="2" charset="2"/>
              <a:buChar char="Ø"/>
            </a:pPr>
            <a:r>
              <a:rPr lang="en-US" sz="2400" dirty="0"/>
              <a:t>Tumor</a:t>
            </a:r>
          </a:p>
          <a:p>
            <a:pPr>
              <a:buFont typeface="Wingdings" pitchFamily="2" charset="2"/>
              <a:buChar char="Ø"/>
            </a:pPr>
            <a:r>
              <a:rPr lang="en-US" sz="2400" dirty="0"/>
              <a:t>Trauma</a:t>
            </a:r>
          </a:p>
          <a:p>
            <a:pPr>
              <a:buFont typeface="Wingdings" pitchFamily="2" charset="2"/>
              <a:buChar char="Ø"/>
            </a:pPr>
            <a:r>
              <a:rPr lang="en-US" sz="2400" dirty="0"/>
              <a:t>Vascular</a:t>
            </a:r>
            <a:r>
              <a:rPr lang="en-US" sz="2400" dirty="0" smtClean="0"/>
              <a:t>: Multiinfarct</a:t>
            </a:r>
            <a:endParaRPr lang="en-US" sz="2400" dirty="0"/>
          </a:p>
          <a:p>
            <a:pPr>
              <a:buFont typeface="Wingdings" pitchFamily="2" charset="2"/>
              <a:buChar char="Ø"/>
            </a:pPr>
            <a:r>
              <a:rPr lang="en-US" sz="2400" dirty="0"/>
              <a:t>Toxin</a:t>
            </a:r>
            <a:r>
              <a:rPr lang="en-US" sz="2400" dirty="0" smtClean="0"/>
              <a:t>: Mn</a:t>
            </a:r>
            <a:r>
              <a:rPr lang="en-US" sz="2400" dirty="0"/>
              <a:t>, CO, MPTP and cyanide</a:t>
            </a:r>
          </a:p>
          <a:p>
            <a:pPr>
              <a:buFont typeface="Wingdings" pitchFamily="2" charset="2"/>
              <a:buChar char="Ø"/>
            </a:pPr>
            <a:r>
              <a:rPr lang="en-US" sz="2400" dirty="0"/>
              <a:t>Post-encephalitic parkinsonism (von Economo’s encephalitis)</a:t>
            </a:r>
          </a:p>
          <a:p>
            <a:pPr>
              <a:buFont typeface="Wingdings" pitchFamily="2" charset="2"/>
              <a:buChar char="Ø"/>
            </a:pPr>
            <a:r>
              <a:rPr lang="en-US" sz="2400" dirty="0"/>
              <a:t>Normal pressure hydrocephalus</a:t>
            </a:r>
          </a:p>
          <a:p>
            <a:pPr>
              <a:buFont typeface="Wingdings" pitchFamily="2" charset="2"/>
              <a:buChar char="Ø"/>
            </a:pPr>
            <a:r>
              <a:rPr lang="en-US" sz="2400" dirty="0"/>
              <a:t>Wilson’s disease, </a:t>
            </a:r>
            <a:r>
              <a:rPr lang="en-US" sz="2400" dirty="0" smtClean="0"/>
              <a:t>Huntington's </a:t>
            </a:r>
            <a:r>
              <a:rPr lang="en-US" sz="2400" dirty="0"/>
              <a:t>disease</a:t>
            </a:r>
          </a:p>
          <a:p>
            <a:pPr>
              <a:buFont typeface="Wingdings" pitchFamily="2" charset="2"/>
              <a:buChar char="Ø"/>
            </a:pPr>
            <a:endParaRPr lang="en-US" sz="2400" dirty="0">
              <a:solidFill>
                <a:srgbClr val="FFFF00"/>
              </a:solidFill>
            </a:endParaRPr>
          </a:p>
        </p:txBody>
      </p:sp>
    </p:spTree>
    <p:extLst>
      <p:ext uri="{BB962C8B-B14F-4D97-AF65-F5344CB8AC3E}">
        <p14:creationId xmlns:p14="http://schemas.microsoft.com/office/powerpoint/2010/main" xmlns="" val="2696036153"/>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a:xfrm>
            <a:off x="541867" y="304800"/>
            <a:ext cx="8602133" cy="1447800"/>
          </a:xfrm>
        </p:spPr>
        <p:txBody>
          <a:bodyPr/>
          <a:lstStyle/>
          <a:p>
            <a:r>
              <a:rPr lang="en-US"/>
              <a:t>Clinical features of Idiopatic Parkinson’s disease.</a:t>
            </a:r>
          </a:p>
        </p:txBody>
      </p:sp>
      <p:sp>
        <p:nvSpPr>
          <p:cNvPr id="76803" name="Rectangle 1027"/>
          <p:cNvSpPr>
            <a:spLocks noGrp="1" noChangeArrowheads="1"/>
          </p:cNvSpPr>
          <p:nvPr>
            <p:ph type="body" sz="half" idx="1"/>
          </p:nvPr>
        </p:nvSpPr>
        <p:spPr>
          <a:xfrm>
            <a:off x="440267" y="1828800"/>
            <a:ext cx="4064000" cy="4267200"/>
          </a:xfrm>
        </p:spPr>
        <p:txBody>
          <a:bodyPr/>
          <a:lstStyle/>
          <a:p>
            <a:pPr>
              <a:buFont typeface="Wingdings" pitchFamily="2" charset="2"/>
              <a:buNone/>
            </a:pPr>
            <a:r>
              <a:rPr lang="en-US" sz="3200" u="sng" dirty="0">
                <a:solidFill>
                  <a:srgbClr val="FF3399"/>
                </a:solidFill>
              </a:rPr>
              <a:t>Major features</a:t>
            </a:r>
            <a:r>
              <a:rPr lang="en-US" dirty="0"/>
              <a:t>	</a:t>
            </a:r>
          </a:p>
          <a:p>
            <a:r>
              <a:rPr lang="en-US" b="0" dirty="0"/>
              <a:t>Resting tremor </a:t>
            </a:r>
            <a:r>
              <a:rPr lang="en-US" b="0" dirty="0">
                <a:cs typeface="Times New Roman" pitchFamily="18" charset="0"/>
              </a:rPr>
              <a:t>in hands, arms, legs, jaw, and face</a:t>
            </a:r>
            <a:endParaRPr lang="en-US" b="0" dirty="0"/>
          </a:p>
          <a:p>
            <a:r>
              <a:rPr lang="en-US" b="0" dirty="0"/>
              <a:t>Bradykinesia</a:t>
            </a:r>
          </a:p>
          <a:p>
            <a:r>
              <a:rPr lang="en-US" b="0" dirty="0"/>
              <a:t>Rigidity</a:t>
            </a:r>
            <a:r>
              <a:rPr lang="en-US" dirty="0"/>
              <a:t>- cogwheel or lead-pipe</a:t>
            </a:r>
          </a:p>
        </p:txBody>
      </p:sp>
      <p:sp>
        <p:nvSpPr>
          <p:cNvPr id="76804" name="Rectangle 1028"/>
          <p:cNvSpPr>
            <a:spLocks noGrp="1" noChangeArrowheads="1"/>
          </p:cNvSpPr>
          <p:nvPr>
            <p:ph type="body" sz="half" idx="2"/>
          </p:nvPr>
        </p:nvSpPr>
        <p:spPr>
          <a:xfrm>
            <a:off x="4673600" y="1905000"/>
            <a:ext cx="3818467" cy="4953000"/>
          </a:xfrm>
        </p:spPr>
        <p:txBody>
          <a:bodyPr/>
          <a:lstStyle/>
          <a:p>
            <a:pPr>
              <a:buFont typeface="Wingdings" pitchFamily="2" charset="2"/>
              <a:buNone/>
            </a:pPr>
            <a:r>
              <a:rPr lang="en-US" sz="3200" u="sng" dirty="0">
                <a:solidFill>
                  <a:srgbClr val="FF3399"/>
                </a:solidFill>
              </a:rPr>
              <a:t>Minor features</a:t>
            </a:r>
            <a:endParaRPr lang="en-US" u="sng" dirty="0">
              <a:solidFill>
                <a:srgbClr val="FF3399"/>
              </a:solidFill>
            </a:endParaRPr>
          </a:p>
          <a:p>
            <a:r>
              <a:rPr lang="en-US" b="0" dirty="0">
                <a:solidFill>
                  <a:schemeClr val="accent4">
                    <a:lumMod val="75000"/>
                    <a:lumOff val="25000"/>
                  </a:schemeClr>
                </a:solidFill>
              </a:rPr>
              <a:t>Bradyphrenia</a:t>
            </a:r>
          </a:p>
          <a:p>
            <a:r>
              <a:rPr lang="en-US" b="0" dirty="0">
                <a:solidFill>
                  <a:schemeClr val="accent4">
                    <a:lumMod val="75000"/>
                    <a:lumOff val="25000"/>
                  </a:schemeClr>
                </a:solidFill>
              </a:rPr>
              <a:t>Speech abnormalities</a:t>
            </a:r>
          </a:p>
          <a:p>
            <a:r>
              <a:rPr lang="en-US" b="0" dirty="0">
                <a:solidFill>
                  <a:schemeClr val="accent4">
                    <a:lumMod val="75000"/>
                    <a:lumOff val="25000"/>
                  </a:schemeClr>
                </a:solidFill>
              </a:rPr>
              <a:t>Depression</a:t>
            </a:r>
          </a:p>
          <a:p>
            <a:r>
              <a:rPr lang="en-US" b="0" dirty="0">
                <a:solidFill>
                  <a:schemeClr val="accent4">
                    <a:lumMod val="75000"/>
                    <a:lumOff val="25000"/>
                  </a:schemeClr>
                </a:solidFill>
              </a:rPr>
              <a:t>Dysautonomia</a:t>
            </a:r>
          </a:p>
          <a:p>
            <a:r>
              <a:rPr lang="en-US" b="0" dirty="0">
                <a:solidFill>
                  <a:schemeClr val="accent4">
                    <a:lumMod val="75000"/>
                    <a:lumOff val="25000"/>
                  </a:schemeClr>
                </a:solidFill>
              </a:rPr>
              <a:t>Dystonia</a:t>
            </a:r>
          </a:p>
          <a:p>
            <a:r>
              <a:rPr lang="en-US" b="0" dirty="0">
                <a:solidFill>
                  <a:schemeClr val="accent4">
                    <a:lumMod val="75000"/>
                    <a:lumOff val="25000"/>
                  </a:schemeClr>
                </a:solidFill>
              </a:rPr>
              <a:t>Constipation</a:t>
            </a:r>
          </a:p>
          <a:p>
            <a:r>
              <a:rPr lang="en-US" b="0" dirty="0">
                <a:solidFill>
                  <a:schemeClr val="accent4">
                    <a:lumMod val="75000"/>
                    <a:lumOff val="25000"/>
                  </a:schemeClr>
                </a:solidFill>
              </a:rPr>
              <a:t>Hallucinations</a:t>
            </a:r>
          </a:p>
          <a:p>
            <a:r>
              <a:rPr lang="en-US" b="0" dirty="0">
                <a:solidFill>
                  <a:schemeClr val="accent4">
                    <a:lumMod val="75000"/>
                    <a:lumOff val="25000"/>
                  </a:schemeClr>
                </a:solidFill>
              </a:rPr>
              <a:t>Dysphagia</a:t>
            </a:r>
          </a:p>
          <a:p>
            <a:endParaRPr lang="en-US" dirty="0"/>
          </a:p>
          <a:p>
            <a:pPr>
              <a:buFont typeface="Wingdings" pitchFamily="2" charset="2"/>
              <a:buNone/>
            </a:pPr>
            <a:endParaRPr lang="en-US" dirty="0"/>
          </a:p>
        </p:txBody>
      </p:sp>
    </p:spTree>
    <p:extLst>
      <p:ext uri="{BB962C8B-B14F-4D97-AF65-F5344CB8AC3E}">
        <p14:creationId xmlns:p14="http://schemas.microsoft.com/office/powerpoint/2010/main" xmlns="" val="3314727634"/>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60648"/>
            <a:ext cx="7772400" cy="1491952"/>
          </a:xfrm>
        </p:spPr>
        <p:txBody>
          <a:bodyPr/>
          <a:lstStyle/>
          <a:p>
            <a:pPr algn="ctr"/>
            <a:r>
              <a:rPr lang="en-US" dirty="0"/>
              <a:t>Parkinson’s disease-Symptomatology</a:t>
            </a:r>
          </a:p>
        </p:txBody>
      </p:sp>
      <p:sp>
        <p:nvSpPr>
          <p:cNvPr id="53252" name="Rectangle 4"/>
          <p:cNvSpPr>
            <a:spLocks noGrp="1" noChangeArrowheads="1"/>
          </p:cNvSpPr>
          <p:nvPr>
            <p:ph type="body" sz="half" idx="2"/>
          </p:nvPr>
        </p:nvSpPr>
        <p:spPr>
          <a:xfrm>
            <a:off x="5080000" y="2209800"/>
            <a:ext cx="3818467" cy="4114800"/>
          </a:xfrm>
        </p:spPr>
        <p:txBody>
          <a:bodyPr/>
          <a:lstStyle/>
          <a:p>
            <a:pPr>
              <a:buFont typeface="Wingdings" pitchFamily="2" charset="2"/>
              <a:buNone/>
            </a:pPr>
            <a:r>
              <a:rPr lang="en-US" sz="2800" dirty="0"/>
              <a:t>Posture</a:t>
            </a:r>
          </a:p>
          <a:p>
            <a:pPr>
              <a:buFont typeface="Monotype Sorts" pitchFamily="2" charset="2"/>
              <a:buChar char="*"/>
            </a:pPr>
            <a:r>
              <a:rPr lang="en-US" sz="2800" dirty="0"/>
              <a:t>Kyphosis</a:t>
            </a:r>
          </a:p>
          <a:p>
            <a:pPr>
              <a:buFont typeface="Monotype Sorts" pitchFamily="2" charset="2"/>
              <a:buChar char="*"/>
            </a:pPr>
            <a:r>
              <a:rPr lang="en-US" sz="2800" dirty="0"/>
              <a:t>Flexed elbows, knees and hips</a:t>
            </a:r>
          </a:p>
          <a:p>
            <a:pPr>
              <a:buFont typeface="Monotype Sorts" pitchFamily="2" charset="2"/>
              <a:buChar char="*"/>
            </a:pPr>
            <a:r>
              <a:rPr lang="en-US" sz="2800" dirty="0"/>
              <a:t>Hands held in front of body</a:t>
            </a:r>
          </a:p>
          <a:p>
            <a:pPr>
              <a:buFont typeface="Monotype Sorts" pitchFamily="2" charset="2"/>
              <a:buChar char="*"/>
            </a:pPr>
            <a:r>
              <a:rPr lang="en-US" sz="2800" dirty="0"/>
              <a:t>Trunk bent forward</a:t>
            </a:r>
          </a:p>
          <a:p>
            <a:pPr>
              <a:buFont typeface="Monotype Sorts" pitchFamily="2" charset="2"/>
              <a:buChar char="*"/>
            </a:pPr>
            <a:r>
              <a:rPr lang="en-US" sz="2800" dirty="0"/>
              <a:t>Head bowed</a:t>
            </a:r>
          </a:p>
          <a:p>
            <a:pPr>
              <a:buFont typeface="Monotype Sorts" pitchFamily="2" charset="2"/>
              <a:buChar char="*"/>
            </a:pPr>
            <a:endParaRPr lang="en-US" sz="2800" dirty="0">
              <a:solidFill>
                <a:srgbClr val="FFFF00"/>
              </a:solidFill>
            </a:endParaRPr>
          </a:p>
        </p:txBody>
      </p:sp>
      <p:pic>
        <p:nvPicPr>
          <p:cNvPr id="53254" name="Picture 6" descr="baa1"/>
          <p:cNvPicPr>
            <a:picLocks noGrp="1" noChangeAspect="1" noChangeArrowheads="1"/>
          </p:cNvPicPr>
          <p:nvPr>
            <p:ph type="clipArt" sz="half" idx="1"/>
          </p:nvPr>
        </p:nvPicPr>
        <p:blipFill>
          <a:blip r:embed="rId3" cstate="print">
            <a:extLst>
              <a:ext uri="{28A0092B-C50C-407E-A947-70E740481C1C}">
                <a14:useLocalDpi xmlns:a14="http://schemas.microsoft.com/office/drawing/2010/main" xmlns="" val="0"/>
              </a:ext>
            </a:extLst>
          </a:blip>
          <a:srcRect/>
          <a:stretch>
            <a:fillRect/>
          </a:stretch>
        </p:blipFill>
        <p:spPr>
          <a:xfrm>
            <a:off x="677333" y="1905000"/>
            <a:ext cx="4064000" cy="4724400"/>
          </a:xfrm>
          <a:ln w="38100">
            <a:solidFill>
              <a:schemeClr val="hlink"/>
            </a:solidFill>
            <a:miter lim="800000"/>
            <a:headEnd/>
            <a:tailEnd/>
          </a:ln>
        </p:spPr>
      </p:pic>
      <p:sp>
        <p:nvSpPr>
          <p:cNvPr id="53255" name="Line 7"/>
          <p:cNvSpPr>
            <a:spLocks noChangeShapeType="1"/>
          </p:cNvSpPr>
          <p:nvPr/>
        </p:nvSpPr>
        <p:spPr bwMode="auto">
          <a:xfrm>
            <a:off x="812800" y="1600200"/>
            <a:ext cx="7518400" cy="0"/>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
        <p:nvSpPr>
          <p:cNvPr id="53256" name="Line 8"/>
          <p:cNvSpPr>
            <a:spLocks noChangeShapeType="1"/>
          </p:cNvSpPr>
          <p:nvPr/>
        </p:nvSpPr>
        <p:spPr bwMode="auto">
          <a:xfrm>
            <a:off x="5147734" y="2667000"/>
            <a:ext cx="1286933" cy="0"/>
          </a:xfrm>
          <a:prstGeom prst="line">
            <a:avLst/>
          </a:prstGeom>
          <a:noFill/>
          <a:ln w="28575" cap="sq">
            <a:solidFill>
              <a:schemeClr val="accent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ar-SA"/>
          </a:p>
        </p:txBody>
      </p:sp>
    </p:spTree>
    <p:extLst>
      <p:ext uri="{BB962C8B-B14F-4D97-AF65-F5344CB8AC3E}">
        <p14:creationId xmlns:p14="http://schemas.microsoft.com/office/powerpoint/2010/main" xmlns="" val="1428580125"/>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jpg"/>
          <p:cNvPicPr>
            <a:picLocks noGrp="1" noChangeAspect="1"/>
          </p:cNvPicPr>
          <p:nvPr>
            <p:ph sz="quarter" idx="1"/>
          </p:nvPr>
        </p:nvPicPr>
        <p:blipFill>
          <a:blip r:embed="rId2" cstate="print"/>
          <a:stretch>
            <a:fillRect/>
          </a:stretch>
        </p:blipFill>
        <p:spPr>
          <a:xfrm>
            <a:off x="1219200" y="762000"/>
            <a:ext cx="6019799" cy="5562600"/>
          </a:xfrm>
        </p:spPr>
      </p:pic>
      <p:sp>
        <p:nvSpPr>
          <p:cNvPr id="5" name="Date Placeholder 4"/>
          <p:cNvSpPr>
            <a:spLocks noGrp="1"/>
          </p:cNvSpPr>
          <p:nvPr>
            <p:ph type="dt" sz="half" idx="4294967295"/>
          </p:nvPr>
        </p:nvSpPr>
        <p:spPr>
          <a:xfrm>
            <a:off x="5943600" y="6248400"/>
            <a:ext cx="2011680" cy="384048"/>
          </a:xfrm>
          <a:prstGeom prst="rect">
            <a:avLst/>
          </a:prstGeom>
        </p:spPr>
        <p:txBody>
          <a:bodyPr/>
          <a:lstStyle/>
          <a:p>
            <a:fld id="{A3E7E6A6-51A0-4E0E-9AB1-3754369DBD90}" type="datetime8">
              <a:rPr lang="en-US" smtClean="0"/>
              <a:pPr/>
              <a:t>5/1/2013 10:37 AM</a:t>
            </a:fld>
            <a:endParaRPr lang="en-US" dirty="0"/>
          </a:p>
        </p:txBody>
      </p:sp>
      <p:sp>
        <p:nvSpPr>
          <p:cNvPr id="6" name="Slide Number Placeholder 5"/>
          <p:cNvSpPr>
            <a:spLocks noGrp="1"/>
          </p:cNvSpPr>
          <p:nvPr>
            <p:ph type="sldNum" sz="quarter" idx="4294967295"/>
          </p:nvPr>
        </p:nvSpPr>
        <p:spPr>
          <a:xfrm>
            <a:off x="8129016" y="5734050"/>
            <a:ext cx="609600" cy="521208"/>
          </a:xfrm>
          <a:prstGeom prst="rect">
            <a:avLst/>
          </a:prstGeom>
        </p:spPr>
        <p:txBody>
          <a:bodyPr/>
          <a:lstStyle/>
          <a:p>
            <a:fld id="{0075481A-6F90-4ACF-A178-02619A8FA8BC}" type="slidenum">
              <a:rPr lang="en-US" smtClean="0"/>
              <a:pPr/>
              <a:t>39</a:t>
            </a:fld>
            <a:endParaRPr lang="en-US"/>
          </a:p>
        </p:txBody>
      </p:sp>
    </p:spTree>
    <p:extLst>
      <p:ext uri="{BB962C8B-B14F-4D97-AF65-F5344CB8AC3E}">
        <p14:creationId xmlns:p14="http://schemas.microsoft.com/office/powerpoint/2010/main" xmlns="" val="44882310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685800" y="1628800"/>
            <a:ext cx="7772400" cy="4467200"/>
          </a:xfrm>
        </p:spPr>
        <p:txBody>
          <a:bodyPr/>
          <a:lstStyle/>
          <a:p>
            <a:endParaRPr lang="ar-SA" dirty="0"/>
          </a:p>
        </p:txBody>
      </p:sp>
      <p:sp>
        <p:nvSpPr>
          <p:cNvPr id="4" name="مستطيل 3"/>
          <p:cNvSpPr/>
          <p:nvPr/>
        </p:nvSpPr>
        <p:spPr>
          <a:xfrm>
            <a:off x="899592" y="1720840"/>
            <a:ext cx="5958408" cy="4524315"/>
          </a:xfrm>
          <a:prstGeom prst="rect">
            <a:avLst/>
          </a:prstGeom>
        </p:spPr>
        <p:txBody>
          <a:bodyPr wrap="square">
            <a:spAutoFit/>
          </a:bodyPr>
          <a:lstStyle/>
          <a:p>
            <a:pPr algn="l"/>
            <a:r>
              <a:rPr lang="en-US" sz="2400" b="1" i="1" dirty="0"/>
              <a:t>Alzheimer’s Disease</a:t>
            </a:r>
          </a:p>
          <a:p>
            <a:pPr algn="l"/>
            <a:r>
              <a:rPr lang="en-US" sz="2400" dirty="0"/>
              <a:t>• Alzheimer’s disease (AD) is a devastating illness</a:t>
            </a:r>
          </a:p>
          <a:p>
            <a:pPr algn="l"/>
            <a:r>
              <a:rPr lang="en-US" sz="2400" dirty="0"/>
              <a:t>characterized by progressive memory </a:t>
            </a:r>
            <a:r>
              <a:rPr lang="en-US" sz="2400" dirty="0" smtClean="0"/>
              <a:t>loss,</a:t>
            </a:r>
            <a:endParaRPr lang="en-US" sz="2400" dirty="0"/>
          </a:p>
          <a:p>
            <a:pPr algn="l"/>
            <a:r>
              <a:rPr lang="en-US" sz="2400" dirty="0"/>
              <a:t>impaired thinking, personality change, and</a:t>
            </a:r>
          </a:p>
          <a:p>
            <a:pPr algn="l"/>
            <a:r>
              <a:rPr lang="en-US" sz="2400" dirty="0"/>
              <a:t>inability to perform routine tasks of daily living.</a:t>
            </a:r>
          </a:p>
          <a:p>
            <a:pPr algn="l"/>
            <a:r>
              <a:rPr lang="en-US" sz="2400" dirty="0"/>
              <a:t>• The neural damage in AD is irreversible, and</a:t>
            </a:r>
          </a:p>
          <a:p>
            <a:pPr algn="l"/>
            <a:r>
              <a:rPr lang="en-US" sz="2400" dirty="0"/>
              <a:t>hence the disease cannot be cured.</a:t>
            </a:r>
          </a:p>
          <a:p>
            <a:pPr algn="l"/>
            <a:r>
              <a:rPr lang="en-US" sz="2400" dirty="0"/>
              <a:t>• There is no effective drug for relieving</a:t>
            </a:r>
          </a:p>
          <a:p>
            <a:pPr algn="l"/>
            <a:r>
              <a:rPr lang="en-US" sz="2400" dirty="0"/>
              <a:t>symptoms, and no prospect of one in the near</a:t>
            </a:r>
          </a:p>
          <a:p>
            <a:pPr algn="l"/>
            <a:r>
              <a:rPr lang="en-US" sz="2400" dirty="0"/>
              <a:t>future.</a:t>
            </a:r>
            <a:endParaRPr lang="ar-SA" sz="2400" dirty="0"/>
          </a:p>
        </p:txBody>
      </p:sp>
    </p:spTree>
    <p:extLst>
      <p:ext uri="{BB962C8B-B14F-4D97-AF65-F5344CB8AC3E}">
        <p14:creationId xmlns:p14="http://schemas.microsoft.com/office/powerpoint/2010/main" xmlns="" val="2806896634"/>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4294967295"/>
          </p:nvPr>
        </p:nvSpPr>
        <p:spPr>
          <a:xfrm rot="5400000">
            <a:off x="7589520" y="1081851"/>
            <a:ext cx="2011680" cy="384048"/>
          </a:xfrm>
          <a:prstGeom prst="rect">
            <a:avLst/>
          </a:prstGeom>
        </p:spPr>
        <p:txBody>
          <a:bodyPr/>
          <a:lstStyle/>
          <a:p>
            <a:fld id="{E29ACE73-6BD2-4FE8-A199-B40941E60CA4}" type="datetime8">
              <a:rPr lang="en-US" smtClean="0"/>
              <a:pPr/>
              <a:t>5/1/2013 10:37 AM</a:t>
            </a:fld>
            <a:endParaRPr lang="en-US"/>
          </a:p>
        </p:txBody>
      </p:sp>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0075481A-6F90-4ACF-A178-02619A8FA8BC}" type="slidenum">
              <a:rPr lang="en-US" smtClean="0"/>
              <a:pPr/>
              <a:t>40</a:t>
            </a:fld>
            <a:endParaRPr lang="en-US"/>
          </a:p>
        </p:txBody>
      </p:sp>
      <p:pic>
        <p:nvPicPr>
          <p:cNvPr id="1026" name="Picture 2" descr="C:\Users\Menuka\Downloads\AA.jpg"/>
          <p:cNvPicPr>
            <a:picLocks noGrp="1" noChangeAspect="1" noChangeArrowheads="1"/>
          </p:cNvPicPr>
          <p:nvPr>
            <p:ph sz="quarter" idx="1"/>
          </p:nvPr>
        </p:nvPicPr>
        <p:blipFill>
          <a:blip r:embed="rId2" cstate="print"/>
          <a:srcRect/>
          <a:stretch>
            <a:fillRect/>
          </a:stretch>
        </p:blipFill>
        <p:spPr bwMode="auto">
          <a:xfrm>
            <a:off x="457200" y="0"/>
            <a:ext cx="7696200" cy="6473825"/>
          </a:xfrm>
          <a:prstGeom prst="rect">
            <a:avLst/>
          </a:prstGeom>
          <a:noFill/>
        </p:spPr>
      </p:pic>
      <p:sp>
        <p:nvSpPr>
          <p:cNvPr id="7" name="TextBox 6"/>
          <p:cNvSpPr txBox="1"/>
          <p:nvPr/>
        </p:nvSpPr>
        <p:spPr>
          <a:xfrm>
            <a:off x="1752600" y="4648200"/>
            <a:ext cx="4191000" cy="1015663"/>
          </a:xfrm>
          <a:prstGeom prst="rect">
            <a:avLst/>
          </a:prstGeom>
          <a:noFill/>
        </p:spPr>
        <p:txBody>
          <a:bodyPr wrap="square" rtlCol="0">
            <a:spAutoFit/>
          </a:bodyPr>
          <a:lstStyle/>
          <a:p>
            <a:r>
              <a:rPr lang="en-US" sz="6000" b="1" dirty="0" smtClean="0">
                <a:solidFill>
                  <a:schemeClr val="bg1"/>
                </a:solidFill>
              </a:rPr>
              <a:t>THANK U</a:t>
            </a:r>
            <a:endParaRPr lang="en-US" sz="6000" b="1" dirty="0">
              <a:solidFill>
                <a:schemeClr val="bg1"/>
              </a:solidFill>
            </a:endParaRPr>
          </a:p>
        </p:txBody>
      </p:sp>
    </p:spTree>
    <p:extLst>
      <p:ext uri="{BB962C8B-B14F-4D97-AF65-F5344CB8AC3E}">
        <p14:creationId xmlns:p14="http://schemas.microsoft.com/office/powerpoint/2010/main" xmlns="" val="306326595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p:cNvSpPr>
          <p:nvPr>
            <p:ph type="body" idx="1"/>
          </p:nvPr>
        </p:nvSpPr>
        <p:spPr>
          <a:xfrm>
            <a:off x="4176713" y="4724400"/>
            <a:ext cx="4716462" cy="936625"/>
          </a:xfrm>
        </p:spPr>
        <p:txBody>
          <a:bodyPr/>
          <a:lstStyle/>
          <a:p>
            <a:pPr eaLnBrk="1" hangingPunct="1">
              <a:lnSpc>
                <a:spcPct val="80000"/>
              </a:lnSpc>
              <a:buFont typeface="Arial" pitchFamily="34" charset="0"/>
              <a:buNone/>
            </a:pPr>
            <a:r>
              <a:rPr lang="en-US" altLang="ko-KR" sz="1600" dirty="0" smtClean="0">
                <a:latin typeface="Arial" pitchFamily="34" charset="0"/>
              </a:rPr>
              <a:t>     [</a:t>
            </a:r>
            <a:r>
              <a:rPr lang="en-US" altLang="ko-KR" sz="1600" dirty="0" err="1" smtClean="0">
                <a:latin typeface="Arial" pitchFamily="34" charset="0"/>
              </a:rPr>
              <a:t>Auguste</a:t>
            </a:r>
            <a:r>
              <a:rPr lang="en-US" altLang="ko-KR" sz="1600" smtClean="0">
                <a:latin typeface="Arial" pitchFamily="34" charset="0"/>
              </a:rPr>
              <a:t> Deter, Alois Alzheimer's patient in </a:t>
            </a:r>
          </a:p>
          <a:p>
            <a:pPr eaLnBrk="1" hangingPunct="1">
              <a:lnSpc>
                <a:spcPct val="80000"/>
              </a:lnSpc>
              <a:buFont typeface="Arial" pitchFamily="34" charset="0"/>
              <a:buNone/>
            </a:pPr>
            <a:r>
              <a:rPr lang="en-US" altLang="ko-KR" sz="1600" smtClean="0">
                <a:latin typeface="Arial" pitchFamily="34" charset="0"/>
              </a:rPr>
              <a:t>      November 1901, first described patient with</a:t>
            </a:r>
          </a:p>
          <a:p>
            <a:pPr eaLnBrk="1" hangingPunct="1">
              <a:lnSpc>
                <a:spcPct val="80000"/>
              </a:lnSpc>
              <a:buFont typeface="Arial" pitchFamily="34" charset="0"/>
              <a:buNone/>
            </a:pPr>
            <a:r>
              <a:rPr lang="en-US" altLang="ko-KR" sz="1600" smtClean="0">
                <a:latin typeface="Arial" pitchFamily="34" charset="0"/>
              </a:rPr>
              <a:t>      Alzheimer's Disease.]</a:t>
            </a:r>
            <a:endParaRPr lang="ko-KR" altLang="en-US" sz="1600" smtClean="0">
              <a:latin typeface="Arial" pitchFamily="34" charset="0"/>
            </a:endParaRPr>
          </a:p>
        </p:txBody>
      </p:sp>
      <p:pic>
        <p:nvPicPr>
          <p:cNvPr id="3075" name="Picture 5" descr="Auguste Deter, Alois Alzheimer's patient in November 1901, first described patient with Alzheimer's Disea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1213" y="404813"/>
            <a:ext cx="4054475" cy="410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7" descr="alzheim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404813"/>
            <a:ext cx="3900487" cy="540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8"/>
          <p:cNvSpPr txBox="1">
            <a:spLocks noChangeArrowheads="1"/>
          </p:cNvSpPr>
          <p:nvPr/>
        </p:nvSpPr>
        <p:spPr bwMode="auto">
          <a:xfrm>
            <a:off x="250825" y="5838825"/>
            <a:ext cx="4608513"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Gulim" pitchFamily="34" charset="-127"/>
                <a:ea typeface="Malgun Gothic" pitchFamily="34" charset="-127"/>
              </a:defRPr>
            </a:lvl1pPr>
            <a:lvl2pPr marL="742950" indent="-285750" eaLnBrk="0" hangingPunct="0">
              <a:defRPr kumimoji="1">
                <a:solidFill>
                  <a:schemeClr val="tx1"/>
                </a:solidFill>
                <a:latin typeface="Gulim" pitchFamily="34" charset="-127"/>
                <a:ea typeface="Malgun Gothic" pitchFamily="34" charset="-127"/>
              </a:defRPr>
            </a:lvl2pPr>
            <a:lvl3pPr marL="1143000" indent="-228600" eaLnBrk="0" hangingPunct="0">
              <a:defRPr kumimoji="1">
                <a:solidFill>
                  <a:schemeClr val="tx1"/>
                </a:solidFill>
                <a:latin typeface="Gulim" pitchFamily="34" charset="-127"/>
                <a:ea typeface="Malgun Gothic" pitchFamily="34" charset="-127"/>
              </a:defRPr>
            </a:lvl3pPr>
            <a:lvl4pPr marL="1600200" indent="-228600" eaLnBrk="0" hangingPunct="0">
              <a:defRPr kumimoji="1">
                <a:solidFill>
                  <a:schemeClr val="tx1"/>
                </a:solidFill>
                <a:latin typeface="Gulim" pitchFamily="34" charset="-127"/>
                <a:ea typeface="Malgun Gothic" pitchFamily="34" charset="-127"/>
              </a:defRPr>
            </a:lvl4pPr>
            <a:lvl5pPr marL="2057400" indent="-228600" eaLnBrk="0" hangingPunct="0">
              <a:defRPr kumimoji="1">
                <a:solidFill>
                  <a:schemeClr val="tx1"/>
                </a:solidFill>
                <a:latin typeface="Gulim" pitchFamily="34" charset="-127"/>
                <a:ea typeface="Malgun Gothic" pitchFamily="34" charset="-127"/>
              </a:defRPr>
            </a:lvl5pPr>
            <a:lvl6pPr marL="2514600" indent="-228600" algn="l" rtl="0" eaLnBrk="0" fontAlgn="base" latinLnBrk="1" hangingPunct="0">
              <a:spcBef>
                <a:spcPct val="0"/>
              </a:spcBef>
              <a:spcAft>
                <a:spcPct val="0"/>
              </a:spcAft>
              <a:defRPr kumimoji="1">
                <a:solidFill>
                  <a:schemeClr val="tx1"/>
                </a:solidFill>
                <a:latin typeface="Gulim" pitchFamily="34" charset="-127"/>
                <a:ea typeface="Malgun Gothic" pitchFamily="34" charset="-127"/>
              </a:defRPr>
            </a:lvl6pPr>
            <a:lvl7pPr marL="2971800" indent="-228600" algn="l" rtl="0" eaLnBrk="0" fontAlgn="base" latinLnBrk="1" hangingPunct="0">
              <a:spcBef>
                <a:spcPct val="0"/>
              </a:spcBef>
              <a:spcAft>
                <a:spcPct val="0"/>
              </a:spcAft>
              <a:defRPr kumimoji="1">
                <a:solidFill>
                  <a:schemeClr val="tx1"/>
                </a:solidFill>
                <a:latin typeface="Gulim" pitchFamily="34" charset="-127"/>
                <a:ea typeface="Malgun Gothic" pitchFamily="34" charset="-127"/>
              </a:defRPr>
            </a:lvl7pPr>
            <a:lvl8pPr marL="3429000" indent="-228600" algn="l" rtl="0" eaLnBrk="0" fontAlgn="base" latinLnBrk="1" hangingPunct="0">
              <a:spcBef>
                <a:spcPct val="0"/>
              </a:spcBef>
              <a:spcAft>
                <a:spcPct val="0"/>
              </a:spcAft>
              <a:defRPr kumimoji="1">
                <a:solidFill>
                  <a:schemeClr val="tx1"/>
                </a:solidFill>
                <a:latin typeface="Gulim" pitchFamily="34" charset="-127"/>
                <a:ea typeface="Malgun Gothic" pitchFamily="34" charset="-127"/>
              </a:defRPr>
            </a:lvl8pPr>
            <a:lvl9pPr marL="3886200" indent="-228600" algn="l" rtl="0" eaLnBrk="0" fontAlgn="base" latinLnBrk="1" hangingPunct="0">
              <a:spcBef>
                <a:spcPct val="0"/>
              </a:spcBef>
              <a:spcAft>
                <a:spcPct val="0"/>
              </a:spcAft>
              <a:defRPr kumimoji="1">
                <a:solidFill>
                  <a:schemeClr val="tx1"/>
                </a:solidFill>
                <a:latin typeface="Gulim" pitchFamily="34" charset="-127"/>
                <a:ea typeface="Malgun Gothic" pitchFamily="34" charset="-127"/>
              </a:defRPr>
            </a:lvl9pPr>
          </a:lstStyle>
          <a:p>
            <a:pPr eaLnBrk="1" hangingPunct="1"/>
            <a:r>
              <a:rPr lang="en-US" altLang="ko-KR">
                <a:latin typeface="Arial" pitchFamily="34" charset="0"/>
                <a:ea typeface="Gulim" pitchFamily="34" charset="-127"/>
              </a:rPr>
              <a:t>[1864 - Dr. Alois Alzheimer, psychiatrist, </a:t>
            </a:r>
            <a:br>
              <a:rPr lang="en-US" altLang="ko-KR">
                <a:latin typeface="Arial" pitchFamily="34" charset="0"/>
                <a:ea typeface="Gulim" pitchFamily="34" charset="-127"/>
              </a:rPr>
            </a:br>
            <a:r>
              <a:rPr lang="en-US" altLang="ko-KR">
                <a:latin typeface="Arial" pitchFamily="34" charset="0"/>
                <a:ea typeface="Gulim" pitchFamily="34" charset="-127"/>
              </a:rPr>
              <a:t>pathologist, born in Marktbreit, Bavaria]</a:t>
            </a:r>
          </a:p>
          <a:p>
            <a:pPr eaLnBrk="1" hangingPunct="1"/>
            <a:r>
              <a:rPr lang="en-US" altLang="ko-KR">
                <a:latin typeface="Arial" pitchFamily="34" charset="0"/>
                <a:ea typeface="Gulim" pitchFamily="34" charset="-127"/>
              </a:rPr>
              <a:t/>
            </a:r>
            <a:br>
              <a:rPr lang="en-US" altLang="ko-KR">
                <a:latin typeface="Arial" pitchFamily="34" charset="0"/>
                <a:ea typeface="Gulim" pitchFamily="34" charset="-127"/>
              </a:rPr>
            </a:br>
            <a:endParaRPr lang="ko-KR" altLang="en-US">
              <a:latin typeface="Arial" pitchFamily="34" charset="0"/>
              <a:ea typeface="Gulim" pitchFamily="34" charset="-127"/>
            </a:endParaRPr>
          </a:p>
        </p:txBody>
      </p:sp>
    </p:spTree>
    <p:extLst>
      <p:ext uri="{BB962C8B-B14F-4D97-AF65-F5344CB8AC3E}">
        <p14:creationId xmlns:p14="http://schemas.microsoft.com/office/powerpoint/2010/main" xmlns="" val="374309600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9512" y="620688"/>
            <a:ext cx="8136904" cy="758825"/>
          </a:xfrm>
        </p:spPr>
        <p:txBody>
          <a:bodyPr/>
          <a:lstStyle/>
          <a:p>
            <a:r>
              <a:rPr lang="en-US" sz="3200" u="sng" dirty="0"/>
              <a:t>Prevalence of Neurodegenerative Diseases</a:t>
            </a:r>
          </a:p>
        </p:txBody>
      </p:sp>
      <p:sp>
        <p:nvSpPr>
          <p:cNvPr id="5123" name="Rectangle 3"/>
          <p:cNvSpPr>
            <a:spLocks noGrp="1" noChangeArrowheads="1"/>
          </p:cNvSpPr>
          <p:nvPr>
            <p:ph type="body" idx="1"/>
          </p:nvPr>
        </p:nvSpPr>
        <p:spPr/>
        <p:txBody>
          <a:bodyPr/>
          <a:lstStyle/>
          <a:p>
            <a:r>
              <a:rPr lang="en-US"/>
              <a:t>4-5 million people in the U.S. with Alzheimer’s disease (AD)</a:t>
            </a:r>
          </a:p>
          <a:p>
            <a:pPr lvl="1"/>
            <a:r>
              <a:rPr lang="en-US"/>
              <a:t>By 2050 this number is predicted to be 16 million</a:t>
            </a:r>
          </a:p>
          <a:p>
            <a:r>
              <a:rPr lang="en-US"/>
              <a:t>1-1.5 million people in the U.S. with Parkinson’s Disease</a:t>
            </a:r>
          </a:p>
          <a:p>
            <a:r>
              <a:rPr lang="en-US"/>
              <a:t>Thousands with other NDs</a:t>
            </a:r>
          </a:p>
          <a:p>
            <a:r>
              <a:rPr lang="en-US"/>
              <a:t>100,000 deaths/yr attributed to AD</a:t>
            </a:r>
          </a:p>
        </p:txBody>
      </p:sp>
    </p:spTree>
    <p:extLst>
      <p:ext uri="{BB962C8B-B14F-4D97-AF65-F5344CB8AC3E}">
        <p14:creationId xmlns:p14="http://schemas.microsoft.com/office/powerpoint/2010/main" xmlns="" val="13669586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What Causes AD?</a:t>
            </a:r>
          </a:p>
        </p:txBody>
      </p:sp>
      <p:sp>
        <p:nvSpPr>
          <p:cNvPr id="7171" name="Rectangle 3"/>
          <p:cNvSpPr>
            <a:spLocks noGrp="1" noChangeArrowheads="1"/>
          </p:cNvSpPr>
          <p:nvPr>
            <p:ph type="body" idx="1"/>
          </p:nvPr>
        </p:nvSpPr>
        <p:spPr/>
        <p:txBody>
          <a:bodyPr/>
          <a:lstStyle/>
          <a:p>
            <a:pPr>
              <a:lnSpc>
                <a:spcPct val="80000"/>
              </a:lnSpc>
            </a:pPr>
            <a:r>
              <a:rPr lang="en-US" sz="2800"/>
              <a:t>Age is the number one risk factor.</a:t>
            </a:r>
          </a:p>
          <a:p>
            <a:pPr>
              <a:lnSpc>
                <a:spcPct val="80000"/>
              </a:lnSpc>
            </a:pPr>
            <a:r>
              <a:rPr lang="en-US" sz="2800"/>
              <a:t>A family history of having AD is another risk factor.</a:t>
            </a:r>
          </a:p>
          <a:p>
            <a:pPr>
              <a:lnSpc>
                <a:spcPct val="80000"/>
              </a:lnSpc>
            </a:pPr>
            <a:r>
              <a:rPr lang="en-US" sz="2800"/>
              <a:t>Scientists don’t know exactly what causes the disease, and there is still a lot of research to be done.</a:t>
            </a:r>
          </a:p>
          <a:p>
            <a:pPr>
              <a:lnSpc>
                <a:spcPct val="80000"/>
              </a:lnSpc>
            </a:pPr>
            <a:r>
              <a:rPr lang="en-US" sz="2800"/>
              <a:t>We do know that the main cause of brain cell death is an accumulation of the protein A-Beta.</a:t>
            </a:r>
          </a:p>
          <a:p>
            <a:pPr>
              <a:lnSpc>
                <a:spcPct val="80000"/>
              </a:lnSpc>
            </a:pPr>
            <a:r>
              <a:rPr lang="en-US" sz="2800"/>
              <a:t>Once a brain cell dies it doesn’t come back, so AD causes a gradual loss of brain function.</a:t>
            </a:r>
          </a:p>
        </p:txBody>
      </p:sp>
    </p:spTree>
    <p:extLst>
      <p:ext uri="{BB962C8B-B14F-4D97-AF65-F5344CB8AC3E}">
        <p14:creationId xmlns:p14="http://schemas.microsoft.com/office/powerpoint/2010/main" xmlns="" val="284437143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539552" y="332656"/>
            <a:ext cx="8317557" cy="1011386"/>
          </a:xfrm>
        </p:spPr>
        <p:txBody>
          <a:bodyPr/>
          <a:lstStyle/>
          <a:p>
            <a:r>
              <a:rPr lang="en-US" sz="2800" b="1" u="sng" dirty="0"/>
              <a:t>Why do some people exposed to an environmental agents develop disease and others do not?</a:t>
            </a:r>
          </a:p>
        </p:txBody>
      </p:sp>
      <p:grpSp>
        <p:nvGrpSpPr>
          <p:cNvPr id="23555" name="Group 3"/>
          <p:cNvGrpSpPr>
            <a:grpSpLocks/>
          </p:cNvGrpSpPr>
          <p:nvPr/>
        </p:nvGrpSpPr>
        <p:grpSpPr bwMode="auto">
          <a:xfrm>
            <a:off x="1685925" y="2109788"/>
            <a:ext cx="5803900" cy="2867025"/>
            <a:chOff x="1441" y="994"/>
            <a:chExt cx="3656" cy="1806"/>
          </a:xfrm>
        </p:grpSpPr>
        <p:sp>
          <p:nvSpPr>
            <p:cNvPr id="23556" name="Text Box 4"/>
            <p:cNvSpPr txBox="1">
              <a:spLocks noChangeArrowheads="1"/>
            </p:cNvSpPr>
            <p:nvPr/>
          </p:nvSpPr>
          <p:spPr bwMode="auto">
            <a:xfrm>
              <a:off x="2577" y="2350"/>
              <a:ext cx="1344" cy="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85000"/>
                </a:lnSpc>
              </a:pPr>
              <a:r>
                <a:rPr lang="en-US" sz="2400" b="1">
                  <a:latin typeface="Arial" pitchFamily="34" charset="0"/>
                </a:rPr>
                <a:t>Development and Age</a:t>
              </a:r>
            </a:p>
          </p:txBody>
        </p:sp>
        <p:sp>
          <p:nvSpPr>
            <p:cNvPr id="23557" name="Line 5"/>
            <p:cNvSpPr>
              <a:spLocks noChangeShapeType="1"/>
            </p:cNvSpPr>
            <p:nvPr/>
          </p:nvSpPr>
          <p:spPr bwMode="auto">
            <a:xfrm rot="-10800000">
              <a:off x="3246" y="2046"/>
              <a:ext cx="0" cy="288"/>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3558" name="Text Box 6"/>
            <p:cNvSpPr txBox="1">
              <a:spLocks noChangeArrowheads="1"/>
            </p:cNvSpPr>
            <p:nvPr/>
          </p:nvSpPr>
          <p:spPr bwMode="auto">
            <a:xfrm>
              <a:off x="3993" y="994"/>
              <a:ext cx="1104" cy="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85000"/>
                </a:lnSpc>
              </a:pPr>
              <a:r>
                <a:rPr lang="en-US" sz="2400" b="1">
                  <a:latin typeface="Arial" pitchFamily="34" charset="0"/>
                </a:rPr>
                <a:t>Other Diseases</a:t>
              </a:r>
            </a:p>
          </p:txBody>
        </p:sp>
        <p:sp>
          <p:nvSpPr>
            <p:cNvPr id="23559" name="Line 7"/>
            <p:cNvSpPr>
              <a:spLocks noChangeShapeType="1"/>
            </p:cNvSpPr>
            <p:nvPr/>
          </p:nvSpPr>
          <p:spPr bwMode="auto">
            <a:xfrm rot="10800000" flipV="1">
              <a:off x="3873" y="1488"/>
              <a:ext cx="384" cy="384"/>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3560" name="Text Box 8"/>
            <p:cNvSpPr txBox="1">
              <a:spLocks noChangeArrowheads="1"/>
            </p:cNvSpPr>
            <p:nvPr/>
          </p:nvSpPr>
          <p:spPr bwMode="auto">
            <a:xfrm>
              <a:off x="1569" y="994"/>
              <a:ext cx="1029" cy="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85000"/>
                </a:lnSpc>
                <a:spcBef>
                  <a:spcPct val="50000"/>
                </a:spcBef>
              </a:pPr>
              <a:r>
                <a:rPr lang="en-US" sz="2400" b="1">
                  <a:latin typeface="Arial" pitchFamily="34" charset="0"/>
                </a:rPr>
                <a:t>Poor Nutrition</a:t>
              </a:r>
            </a:p>
          </p:txBody>
        </p:sp>
        <p:sp>
          <p:nvSpPr>
            <p:cNvPr id="23561" name="Line 9"/>
            <p:cNvSpPr>
              <a:spLocks noChangeShapeType="1"/>
            </p:cNvSpPr>
            <p:nvPr/>
          </p:nvSpPr>
          <p:spPr bwMode="auto">
            <a:xfrm rot="5400000" flipV="1">
              <a:off x="2241" y="1488"/>
              <a:ext cx="384" cy="384"/>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3562" name="Text Box 10"/>
            <p:cNvSpPr txBox="1">
              <a:spLocks noChangeArrowheads="1"/>
            </p:cNvSpPr>
            <p:nvPr/>
          </p:nvSpPr>
          <p:spPr bwMode="auto">
            <a:xfrm>
              <a:off x="1441" y="2480"/>
              <a:ext cx="1440"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85000"/>
                </a:lnSpc>
              </a:pPr>
              <a:r>
                <a:rPr lang="en-US" sz="2400" b="1">
                  <a:latin typeface="Arial" pitchFamily="34" charset="0"/>
                </a:rPr>
                <a:t>Obesity</a:t>
              </a:r>
            </a:p>
          </p:txBody>
        </p:sp>
        <p:sp>
          <p:nvSpPr>
            <p:cNvPr id="23563" name="Line 11"/>
            <p:cNvSpPr>
              <a:spLocks noChangeShapeType="1"/>
            </p:cNvSpPr>
            <p:nvPr/>
          </p:nvSpPr>
          <p:spPr bwMode="auto">
            <a:xfrm flipV="1">
              <a:off x="2169" y="2080"/>
              <a:ext cx="384" cy="384"/>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3564" name="Text Box 12"/>
            <p:cNvSpPr txBox="1">
              <a:spLocks noChangeArrowheads="1"/>
            </p:cNvSpPr>
            <p:nvPr/>
          </p:nvSpPr>
          <p:spPr bwMode="auto">
            <a:xfrm>
              <a:off x="3873" y="2480"/>
              <a:ext cx="100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a:latin typeface="Arial" pitchFamily="34" charset="0"/>
                </a:rPr>
                <a:t>Drugs</a:t>
              </a:r>
            </a:p>
          </p:txBody>
        </p:sp>
        <p:sp>
          <p:nvSpPr>
            <p:cNvPr id="23565" name="Line 13"/>
            <p:cNvSpPr>
              <a:spLocks noChangeShapeType="1"/>
            </p:cNvSpPr>
            <p:nvPr/>
          </p:nvSpPr>
          <p:spPr bwMode="auto">
            <a:xfrm rot="16200000" flipV="1">
              <a:off x="3873" y="2080"/>
              <a:ext cx="384" cy="384"/>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grpSp>
      <p:grpSp>
        <p:nvGrpSpPr>
          <p:cNvPr id="23566" name="Group 14"/>
          <p:cNvGrpSpPr>
            <a:grpSpLocks/>
          </p:cNvGrpSpPr>
          <p:nvPr/>
        </p:nvGrpSpPr>
        <p:grpSpPr bwMode="auto">
          <a:xfrm>
            <a:off x="127000" y="2449513"/>
            <a:ext cx="8936038" cy="1636712"/>
            <a:chOff x="80" y="1543"/>
            <a:chExt cx="5629" cy="1031"/>
          </a:xfrm>
        </p:grpSpPr>
        <p:sp>
          <p:nvSpPr>
            <p:cNvPr id="23567" name="Text Box 15"/>
            <p:cNvSpPr txBox="1">
              <a:spLocks noChangeArrowheads="1"/>
            </p:cNvSpPr>
            <p:nvPr/>
          </p:nvSpPr>
          <p:spPr bwMode="auto">
            <a:xfrm>
              <a:off x="80" y="1978"/>
              <a:ext cx="1782" cy="596"/>
            </a:xfrm>
            <a:prstGeom prst="rect">
              <a:avLst/>
            </a:prstGeom>
            <a:solidFill>
              <a:schemeClr val="tx1"/>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chemeClr val="bg1"/>
                  </a:solidFill>
                  <a:latin typeface="Arial" pitchFamily="34" charset="0"/>
                </a:rPr>
                <a:t>Environmental Toxins</a:t>
              </a:r>
            </a:p>
          </p:txBody>
        </p:sp>
        <p:sp>
          <p:nvSpPr>
            <p:cNvPr id="23568" name="Text Box 16"/>
            <p:cNvSpPr txBox="1">
              <a:spLocks noChangeArrowheads="1"/>
            </p:cNvSpPr>
            <p:nvPr/>
          </p:nvSpPr>
          <p:spPr bwMode="auto">
            <a:xfrm>
              <a:off x="3870" y="1978"/>
              <a:ext cx="1839" cy="596"/>
            </a:xfrm>
            <a:prstGeom prst="rect">
              <a:avLst/>
            </a:prstGeom>
            <a:solidFill>
              <a:schemeClr val="tx1"/>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chemeClr val="bg1"/>
                  </a:solidFill>
                  <a:latin typeface="Arial" pitchFamily="34" charset="0"/>
                </a:rPr>
                <a:t>Adverse Health Outcome</a:t>
              </a:r>
            </a:p>
          </p:txBody>
        </p:sp>
        <p:sp>
          <p:nvSpPr>
            <p:cNvPr id="23569" name="Text Box 17"/>
            <p:cNvSpPr txBox="1">
              <a:spLocks noChangeArrowheads="1"/>
            </p:cNvSpPr>
            <p:nvPr/>
          </p:nvSpPr>
          <p:spPr bwMode="auto">
            <a:xfrm>
              <a:off x="1988" y="1543"/>
              <a:ext cx="1752" cy="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85000"/>
                </a:lnSpc>
              </a:pPr>
              <a:r>
                <a:rPr lang="en-US" sz="2400" b="1">
                  <a:latin typeface="Arial" pitchFamily="34" charset="0"/>
                </a:rPr>
                <a:t>Genetics</a:t>
              </a:r>
            </a:p>
          </p:txBody>
        </p:sp>
        <p:sp>
          <p:nvSpPr>
            <p:cNvPr id="23570" name="Line 18"/>
            <p:cNvSpPr>
              <a:spLocks noChangeShapeType="1"/>
            </p:cNvSpPr>
            <p:nvPr/>
          </p:nvSpPr>
          <p:spPr bwMode="auto">
            <a:xfrm>
              <a:off x="2870" y="1890"/>
              <a:ext cx="0" cy="331"/>
            </a:xfrm>
            <a:prstGeom prst="line">
              <a:avLst/>
            </a:prstGeom>
            <a:noFill/>
            <a:ln w="57150" cap="sq">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23571" name="Line 19"/>
            <p:cNvSpPr>
              <a:spLocks noChangeShapeType="1"/>
            </p:cNvSpPr>
            <p:nvPr/>
          </p:nvSpPr>
          <p:spPr bwMode="auto">
            <a:xfrm>
              <a:off x="1970" y="2321"/>
              <a:ext cx="179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grpSp>
      <p:sp>
        <p:nvSpPr>
          <p:cNvPr id="23572" name="Rectangle 20"/>
          <p:cNvSpPr>
            <a:spLocks noChangeArrowheads="1"/>
          </p:cNvSpPr>
          <p:nvPr/>
        </p:nvSpPr>
        <p:spPr bwMode="auto">
          <a:xfrm>
            <a:off x="0" y="6430963"/>
            <a:ext cx="56086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US" sz="1200">
                <a:latin typeface="Arial" pitchFamily="34" charset="0"/>
                <a:hlinkClick r:id="rId3"/>
              </a:rPr>
              <a:t>http://www.niehs.nih.gov/od/presentations/ppt/NIH-DHHS/PD-Schwartz-2006.ppt</a:t>
            </a:r>
            <a:endParaRPr lang="en-US" sz="1200">
              <a:latin typeface="Arial" pitchFamily="34" charset="0"/>
            </a:endParaRPr>
          </a:p>
        </p:txBody>
      </p:sp>
    </p:spTree>
    <p:extLst>
      <p:ext uri="{BB962C8B-B14F-4D97-AF65-F5344CB8AC3E}">
        <p14:creationId xmlns:p14="http://schemas.microsoft.com/office/powerpoint/2010/main" xmlns="" val="1599451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3566"/>
                                        </p:tgtEl>
                                        <p:attrNameLst>
                                          <p:attrName>style.visibility</p:attrName>
                                        </p:attrNameLst>
                                      </p:cBhvr>
                                      <p:to>
                                        <p:strVal val="visible"/>
                                      </p:to>
                                    </p:set>
                                    <p:anim calcmode="lin" valueType="num">
                                      <p:cBhvr>
                                        <p:cTn id="7" dur="500" fill="hold"/>
                                        <p:tgtEl>
                                          <p:spTgt spid="23566"/>
                                        </p:tgtEl>
                                        <p:attrNameLst>
                                          <p:attrName>ppt_w</p:attrName>
                                        </p:attrNameLst>
                                      </p:cBhvr>
                                      <p:tavLst>
                                        <p:tav tm="0">
                                          <p:val>
                                            <p:fltVal val="0"/>
                                          </p:val>
                                        </p:tav>
                                        <p:tav tm="100000">
                                          <p:val>
                                            <p:strVal val="#ppt_w"/>
                                          </p:val>
                                        </p:tav>
                                      </p:tavLst>
                                    </p:anim>
                                    <p:anim calcmode="lin" valueType="num">
                                      <p:cBhvr>
                                        <p:cTn id="8" dur="500" fill="hold"/>
                                        <p:tgtEl>
                                          <p:spTgt spid="2356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p:cTn id="13" dur="500" fill="hold"/>
                                        <p:tgtEl>
                                          <p:spTgt spid="23555"/>
                                        </p:tgtEl>
                                        <p:attrNameLst>
                                          <p:attrName>ppt_w</p:attrName>
                                        </p:attrNameLst>
                                      </p:cBhvr>
                                      <p:tavLst>
                                        <p:tav tm="0">
                                          <p:val>
                                            <p:strVal val="#ppt_w*0.70"/>
                                          </p:val>
                                        </p:tav>
                                        <p:tav tm="100000">
                                          <p:val>
                                            <p:strVal val="#ppt_w"/>
                                          </p:val>
                                        </p:tav>
                                      </p:tavLst>
                                    </p:anim>
                                    <p:anim calcmode="lin" valueType="num">
                                      <p:cBhvr>
                                        <p:cTn id="14" dur="500" fill="hold"/>
                                        <p:tgtEl>
                                          <p:spTgt spid="23555"/>
                                        </p:tgtEl>
                                        <p:attrNameLst>
                                          <p:attrName>ppt_h</p:attrName>
                                        </p:attrNameLst>
                                      </p:cBhvr>
                                      <p:tavLst>
                                        <p:tav tm="0">
                                          <p:val>
                                            <p:strVal val="#ppt_h"/>
                                          </p:val>
                                        </p:tav>
                                        <p:tav tm="100000">
                                          <p:val>
                                            <p:strVal val="#ppt_h"/>
                                          </p:val>
                                        </p:tav>
                                      </p:tavLst>
                                    </p:anim>
                                    <p:animEffect transition="in" filter="fade">
                                      <p:cBhvr>
                                        <p:cTn id="15"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2"/>
          <p:cNvSpPr>
            <a:spLocks noChangeShapeType="1"/>
          </p:cNvSpPr>
          <p:nvPr/>
        </p:nvSpPr>
        <p:spPr bwMode="auto">
          <a:xfrm>
            <a:off x="3217863" y="2438400"/>
            <a:ext cx="2776537" cy="2971800"/>
          </a:xfrm>
          <a:prstGeom prst="line">
            <a:avLst/>
          </a:prstGeom>
          <a:noFill/>
          <a:ln w="57150">
            <a:solidFill>
              <a:schemeClr val="tx1"/>
            </a:solidFill>
            <a:prstDash val="dash"/>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ar-SA"/>
          </a:p>
        </p:txBody>
      </p:sp>
      <p:sp>
        <p:nvSpPr>
          <p:cNvPr id="51203" name="Rectangle 3"/>
          <p:cNvSpPr>
            <a:spLocks noGrp="1" noChangeArrowheads="1"/>
          </p:cNvSpPr>
          <p:nvPr>
            <p:ph type="title"/>
          </p:nvPr>
        </p:nvSpPr>
        <p:spPr>
          <a:xfrm>
            <a:off x="899592" y="368300"/>
            <a:ext cx="7734821" cy="984250"/>
          </a:xfrm>
          <a:noFill/>
          <a:ln/>
        </p:spPr>
        <p:txBody>
          <a:bodyPr lIns="92075" tIns="46038" rIns="92075" bIns="46038" anchor="ctr"/>
          <a:lstStyle/>
          <a:p>
            <a:r>
              <a:rPr lang="en-US" sz="2800" b="1" u="sng" dirty="0"/>
              <a:t>Genetic and Environmental Factors in Alzheimer’s Disease</a:t>
            </a:r>
          </a:p>
        </p:txBody>
      </p:sp>
      <p:sp>
        <p:nvSpPr>
          <p:cNvPr id="51204" name="Rectangle 4"/>
          <p:cNvSpPr>
            <a:spLocks noChangeArrowheads="1"/>
          </p:cNvSpPr>
          <p:nvPr/>
        </p:nvSpPr>
        <p:spPr bwMode="auto">
          <a:xfrm>
            <a:off x="349250" y="2209800"/>
            <a:ext cx="2743200" cy="914400"/>
          </a:xfrm>
          <a:prstGeom prst="rect">
            <a:avLst/>
          </a:prstGeom>
          <a:solidFill>
            <a:srgbClr val="FF00FF"/>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ar-SA" sz="2000" b="1">
              <a:latin typeface="Arial" pitchFamily="34" charset="0"/>
              <a:sym typeface="Symbol" pitchFamily="18" charset="2"/>
            </a:endParaRPr>
          </a:p>
        </p:txBody>
      </p:sp>
      <p:sp>
        <p:nvSpPr>
          <p:cNvPr id="51205" name="Rectangle 5"/>
          <p:cNvSpPr>
            <a:spLocks noChangeArrowheads="1"/>
          </p:cNvSpPr>
          <p:nvPr/>
        </p:nvSpPr>
        <p:spPr bwMode="auto">
          <a:xfrm>
            <a:off x="373063" y="4038600"/>
            <a:ext cx="2759075" cy="1919288"/>
          </a:xfrm>
          <a:prstGeom prst="rect">
            <a:avLst/>
          </a:prstGeom>
          <a:solidFill>
            <a:srgbClr val="9900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r>
              <a:rPr lang="en-US" sz="2800" b="1" dirty="0">
                <a:solidFill>
                  <a:schemeClr val="bg2"/>
                </a:solidFill>
                <a:latin typeface="Arial Black" pitchFamily="34" charset="0"/>
              </a:rPr>
              <a:t>Probabilistic</a:t>
            </a:r>
          </a:p>
          <a:p>
            <a:r>
              <a:rPr lang="en-US" sz="2200" b="1" dirty="0">
                <a:latin typeface="Arial" pitchFamily="34" charset="0"/>
                <a:sym typeface="Symbol" pitchFamily="18" charset="2"/>
              </a:rPr>
              <a:t></a:t>
            </a:r>
            <a:r>
              <a:rPr lang="en-US" sz="2200" b="1" dirty="0">
                <a:latin typeface="Arial" pitchFamily="34" charset="0"/>
              </a:rPr>
              <a:t>-amyloid precursor</a:t>
            </a:r>
          </a:p>
          <a:p>
            <a:r>
              <a:rPr lang="en-US" sz="2400" b="1" dirty="0">
                <a:latin typeface="Arial" pitchFamily="34" charset="0"/>
              </a:rPr>
              <a:t>Presenilin – 1 </a:t>
            </a:r>
          </a:p>
          <a:p>
            <a:r>
              <a:rPr lang="en-US" sz="2400" b="1" dirty="0">
                <a:latin typeface="Arial" pitchFamily="34" charset="0"/>
              </a:rPr>
              <a:t>Presenilin – 2</a:t>
            </a:r>
          </a:p>
        </p:txBody>
      </p:sp>
      <p:sp>
        <p:nvSpPr>
          <p:cNvPr id="51206" name="Rectangle 6"/>
          <p:cNvSpPr>
            <a:spLocks noChangeArrowheads="1"/>
          </p:cNvSpPr>
          <p:nvPr/>
        </p:nvSpPr>
        <p:spPr bwMode="auto">
          <a:xfrm>
            <a:off x="6024563" y="2171700"/>
            <a:ext cx="2871787" cy="2344738"/>
          </a:xfrm>
          <a:prstGeom prst="rect">
            <a:avLst/>
          </a:prstGeom>
          <a:solidFill>
            <a:srgbClr val="FF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r>
              <a:rPr lang="en-US" sz="2800" b="1">
                <a:solidFill>
                  <a:schemeClr val="bg2"/>
                </a:solidFill>
                <a:latin typeface="Arial Black" pitchFamily="34" charset="0"/>
              </a:rPr>
              <a:t>Susceptibility</a:t>
            </a:r>
          </a:p>
          <a:p>
            <a:r>
              <a:rPr lang="en-US" sz="2400" b="1">
                <a:solidFill>
                  <a:schemeClr val="bg2"/>
                </a:solidFill>
                <a:latin typeface="Arial" pitchFamily="34" charset="0"/>
              </a:rPr>
              <a:t>Head trauma</a:t>
            </a:r>
          </a:p>
          <a:p>
            <a:r>
              <a:rPr lang="en-US" sz="2400" b="1">
                <a:solidFill>
                  <a:schemeClr val="bg2"/>
                </a:solidFill>
                <a:latin typeface="Arial" pitchFamily="34" charset="0"/>
              </a:rPr>
              <a:t>Vascular factors</a:t>
            </a:r>
          </a:p>
          <a:p>
            <a:r>
              <a:rPr lang="en-US" sz="2400" b="1">
                <a:solidFill>
                  <a:schemeClr val="bg2"/>
                </a:solidFill>
                <a:latin typeface="Arial" pitchFamily="34" charset="0"/>
              </a:rPr>
              <a:t>HSV-1</a:t>
            </a:r>
          </a:p>
          <a:p>
            <a:r>
              <a:rPr lang="en-US" sz="2400" b="1">
                <a:solidFill>
                  <a:schemeClr val="bg2"/>
                </a:solidFill>
                <a:latin typeface="Arial" pitchFamily="34" charset="0"/>
              </a:rPr>
              <a:t>Total cholesterol</a:t>
            </a:r>
          </a:p>
          <a:p>
            <a:r>
              <a:rPr lang="en-US" sz="2400" b="1">
                <a:solidFill>
                  <a:schemeClr val="bg2"/>
                </a:solidFill>
                <a:latin typeface="Arial" pitchFamily="34" charset="0"/>
              </a:rPr>
              <a:t>Hypertension</a:t>
            </a:r>
          </a:p>
        </p:txBody>
      </p:sp>
      <p:sp>
        <p:nvSpPr>
          <p:cNvPr id="51207" name="Rectangle 7"/>
          <p:cNvSpPr>
            <a:spLocks noChangeArrowheads="1"/>
          </p:cNvSpPr>
          <p:nvPr/>
        </p:nvSpPr>
        <p:spPr bwMode="auto">
          <a:xfrm>
            <a:off x="6032500" y="5067300"/>
            <a:ext cx="2844800" cy="1614488"/>
          </a:xfrm>
          <a:prstGeom prst="rect">
            <a:avLst/>
          </a:prstGeom>
          <a:solidFill>
            <a:srgbClr val="00CC00"/>
          </a:solidFill>
          <a:ln>
            <a:noFill/>
          </a:ln>
          <a:effectLst/>
          <a:extLst>
            <a:ext uri="{91240B29-F687-4F45-9708-019B960494DF}">
              <a14:hiddenLine xmlns:a14="http://schemas.microsoft.com/office/drawing/2010/main" xmlns="" w="9525">
                <a:solidFill>
                  <a:srgbClr val="00CC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r>
              <a:rPr lang="en-US" sz="2400" b="1">
                <a:solidFill>
                  <a:schemeClr val="bg1"/>
                </a:solidFill>
                <a:latin typeface="Arial" pitchFamily="34" charset="0"/>
              </a:rPr>
              <a:t> </a:t>
            </a:r>
            <a:r>
              <a:rPr lang="en-US" sz="2800" b="1">
                <a:solidFill>
                  <a:schemeClr val="bg2"/>
                </a:solidFill>
                <a:latin typeface="Arial Black" pitchFamily="34" charset="0"/>
              </a:rPr>
              <a:t>Protective</a:t>
            </a:r>
          </a:p>
          <a:p>
            <a:r>
              <a:rPr lang="en-US" b="1">
                <a:solidFill>
                  <a:schemeClr val="bg1"/>
                </a:solidFill>
                <a:latin typeface="Arial" pitchFamily="34" charset="0"/>
              </a:rPr>
              <a:t> </a:t>
            </a:r>
            <a:r>
              <a:rPr lang="en-US" sz="2400" b="1">
                <a:latin typeface="Arial" pitchFamily="34" charset="0"/>
              </a:rPr>
              <a:t>N.S.A.I.D.’s</a:t>
            </a:r>
          </a:p>
          <a:p>
            <a:r>
              <a:rPr lang="en-US" sz="2400" b="1">
                <a:latin typeface="Arial" pitchFamily="34" charset="0"/>
              </a:rPr>
              <a:t> Estrogen </a:t>
            </a:r>
          </a:p>
          <a:p>
            <a:r>
              <a:rPr lang="en-US" sz="2400" b="1">
                <a:latin typeface="Arial" pitchFamily="34" charset="0"/>
              </a:rPr>
              <a:t> Education</a:t>
            </a:r>
          </a:p>
        </p:txBody>
      </p:sp>
      <p:sp>
        <p:nvSpPr>
          <p:cNvPr id="51208" name="Oval 8"/>
          <p:cNvSpPr>
            <a:spLocks noChangeArrowheads="1"/>
          </p:cNvSpPr>
          <p:nvPr/>
        </p:nvSpPr>
        <p:spPr bwMode="auto">
          <a:xfrm>
            <a:off x="3487738" y="3124200"/>
            <a:ext cx="2303462" cy="1752600"/>
          </a:xfrm>
          <a:prstGeom prst="ellipse">
            <a:avLst/>
          </a:prstGeom>
          <a:solidFill>
            <a:srgbClr val="0000FF"/>
          </a:solidFill>
          <a:ln>
            <a:noFill/>
          </a:ln>
          <a:effectLst/>
          <a:extLst>
            <a:ext uri="{91240B29-F687-4F45-9708-019B960494DF}">
              <a14:hiddenLine xmlns:a14="http://schemas.microsoft.com/office/drawing/2010/main" xmlns="" w="25400">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3200" b="1">
                <a:latin typeface="Arial" pitchFamily="34" charset="0"/>
              </a:rPr>
              <a:t>Alzheimer’s</a:t>
            </a:r>
          </a:p>
          <a:p>
            <a:pPr algn="ctr"/>
            <a:r>
              <a:rPr lang="en-US" sz="3200" b="1">
                <a:latin typeface="Arial" pitchFamily="34" charset="0"/>
              </a:rPr>
              <a:t>Disease</a:t>
            </a:r>
          </a:p>
        </p:txBody>
      </p:sp>
      <p:sp>
        <p:nvSpPr>
          <p:cNvPr id="51209" name="Line 9"/>
          <p:cNvSpPr>
            <a:spLocks noChangeShapeType="1"/>
          </p:cNvSpPr>
          <p:nvPr/>
        </p:nvSpPr>
        <p:spPr bwMode="auto">
          <a:xfrm flipV="1">
            <a:off x="3149600" y="4648200"/>
            <a:ext cx="609600" cy="723900"/>
          </a:xfrm>
          <a:prstGeom prst="line">
            <a:avLst/>
          </a:prstGeom>
          <a:noFill/>
          <a:ln w="57150">
            <a:solidFill>
              <a:schemeClr val="tx1"/>
            </a:solidFill>
            <a:round/>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SA"/>
          </a:p>
        </p:txBody>
      </p:sp>
      <p:sp>
        <p:nvSpPr>
          <p:cNvPr id="51210" name="Line 10"/>
          <p:cNvSpPr>
            <a:spLocks noChangeShapeType="1"/>
          </p:cNvSpPr>
          <p:nvPr/>
        </p:nvSpPr>
        <p:spPr bwMode="auto">
          <a:xfrm flipV="1">
            <a:off x="3217863" y="2343150"/>
            <a:ext cx="2708275" cy="19050"/>
          </a:xfrm>
          <a:prstGeom prst="line">
            <a:avLst/>
          </a:prstGeom>
          <a:noFill/>
          <a:ln w="57150">
            <a:solidFill>
              <a:schemeClr val="tx1"/>
            </a:solidFill>
            <a:prstDash val="dash"/>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SA"/>
          </a:p>
        </p:txBody>
      </p:sp>
      <p:sp>
        <p:nvSpPr>
          <p:cNvPr id="51211" name="Line 11"/>
          <p:cNvSpPr>
            <a:spLocks noChangeShapeType="1"/>
          </p:cNvSpPr>
          <p:nvPr/>
        </p:nvSpPr>
        <p:spPr bwMode="auto">
          <a:xfrm flipH="1">
            <a:off x="4640263" y="2343150"/>
            <a:ext cx="0" cy="762000"/>
          </a:xfrm>
          <a:prstGeom prst="line">
            <a:avLst/>
          </a:prstGeom>
          <a:noFill/>
          <a:ln w="57150">
            <a:solidFill>
              <a:schemeClr val="tx1"/>
            </a:solidFill>
            <a:round/>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SA"/>
          </a:p>
        </p:txBody>
      </p:sp>
      <p:sp>
        <p:nvSpPr>
          <p:cNvPr id="51212" name="Text Box 12"/>
          <p:cNvSpPr txBox="1">
            <a:spLocks noChangeArrowheads="1"/>
          </p:cNvSpPr>
          <p:nvPr/>
        </p:nvSpPr>
        <p:spPr bwMode="auto">
          <a:xfrm>
            <a:off x="1141413" y="1549400"/>
            <a:ext cx="1131887"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a:latin typeface="Arial" pitchFamily="34" charset="0"/>
              </a:rPr>
              <a:t>Genes</a:t>
            </a:r>
          </a:p>
        </p:txBody>
      </p:sp>
      <p:sp>
        <p:nvSpPr>
          <p:cNvPr id="51213" name="Text Box 13"/>
          <p:cNvSpPr txBox="1">
            <a:spLocks noChangeArrowheads="1"/>
          </p:cNvSpPr>
          <p:nvPr/>
        </p:nvSpPr>
        <p:spPr bwMode="auto">
          <a:xfrm>
            <a:off x="6410325" y="1512888"/>
            <a:ext cx="20970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a:latin typeface="Arial" pitchFamily="34" charset="0"/>
              </a:rPr>
              <a:t>Environment</a:t>
            </a:r>
          </a:p>
        </p:txBody>
      </p:sp>
      <p:sp>
        <p:nvSpPr>
          <p:cNvPr id="51214" name="Text Box 14"/>
          <p:cNvSpPr txBox="1">
            <a:spLocks noChangeArrowheads="1"/>
          </p:cNvSpPr>
          <p:nvPr/>
        </p:nvSpPr>
        <p:spPr bwMode="auto">
          <a:xfrm>
            <a:off x="169863" y="2209800"/>
            <a:ext cx="3182937" cy="88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a:solidFill>
                  <a:schemeClr val="bg2"/>
                </a:solidFill>
                <a:latin typeface="Arial" pitchFamily="34" charset="0"/>
              </a:rPr>
              <a:t>  </a:t>
            </a:r>
            <a:r>
              <a:rPr lang="en-US" sz="2800" b="1">
                <a:solidFill>
                  <a:schemeClr val="bg2"/>
                </a:solidFill>
                <a:latin typeface="Arial Black" pitchFamily="34" charset="0"/>
              </a:rPr>
              <a:t>Susceptibility</a:t>
            </a:r>
          </a:p>
          <a:p>
            <a:pPr algn="ctr"/>
            <a:r>
              <a:rPr lang="en-US" sz="2400" b="1">
                <a:solidFill>
                  <a:schemeClr val="bg1"/>
                </a:solidFill>
                <a:latin typeface="Arial" pitchFamily="34" charset="0"/>
              </a:rPr>
              <a:t>   </a:t>
            </a:r>
            <a:r>
              <a:rPr lang="en-US" sz="2400" b="1">
                <a:solidFill>
                  <a:schemeClr val="bg2"/>
                </a:solidFill>
                <a:latin typeface="Arial" pitchFamily="34" charset="0"/>
              </a:rPr>
              <a:t>APOE-E </a:t>
            </a:r>
            <a:r>
              <a:rPr lang="en-US" sz="2400" b="1">
                <a:solidFill>
                  <a:schemeClr val="bg2"/>
                </a:solidFill>
                <a:latin typeface="Arial" pitchFamily="34" charset="0"/>
                <a:sym typeface="Symbol" pitchFamily="18" charset="2"/>
              </a:rPr>
              <a:t>4</a:t>
            </a:r>
          </a:p>
        </p:txBody>
      </p:sp>
      <p:sp>
        <p:nvSpPr>
          <p:cNvPr id="51215" name="Text Box 15"/>
          <p:cNvSpPr txBox="1">
            <a:spLocks noChangeArrowheads="1"/>
          </p:cNvSpPr>
          <p:nvPr/>
        </p:nvSpPr>
        <p:spPr bwMode="auto">
          <a:xfrm>
            <a:off x="379413" y="6172200"/>
            <a:ext cx="33210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i="1">
                <a:latin typeface="Book Antiqua" pitchFamily="18" charset="0"/>
              </a:rPr>
              <a:t>Slooter &amp; Van Duijn, 1997</a:t>
            </a:r>
          </a:p>
        </p:txBody>
      </p:sp>
      <p:sp>
        <p:nvSpPr>
          <p:cNvPr id="51216" name="Rectangle 16"/>
          <p:cNvSpPr>
            <a:spLocks noChangeArrowheads="1"/>
          </p:cNvSpPr>
          <p:nvPr/>
        </p:nvSpPr>
        <p:spPr bwMode="auto">
          <a:xfrm>
            <a:off x="0" y="6535738"/>
            <a:ext cx="422433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1" hangingPunct="1"/>
            <a:r>
              <a:rPr lang="en-US" sz="1200">
                <a:latin typeface="Arial" pitchFamily="34" charset="0"/>
                <a:hlinkClick r:id="rId3"/>
              </a:rPr>
              <a:t>http://www.offordcentre.com/symposium/Merikangas.ppt#27</a:t>
            </a:r>
            <a:endParaRPr lang="en-US" sz="1200">
              <a:latin typeface="Arial" pitchFamily="34" charset="0"/>
            </a:endParaRPr>
          </a:p>
        </p:txBody>
      </p:sp>
    </p:spTree>
    <p:extLst>
      <p:ext uri="{BB962C8B-B14F-4D97-AF65-F5344CB8AC3E}">
        <p14:creationId xmlns:p14="http://schemas.microsoft.com/office/powerpoint/2010/main" xmlns="" val="39027680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1388</Words>
  <Application>Microsoft Office PowerPoint</Application>
  <PresentationFormat>عرض على الشاشة (3:4)‏</PresentationFormat>
  <Paragraphs>263</Paragraphs>
  <Slides>40</Slides>
  <Notes>32</Notes>
  <HiddenSlides>0</HiddenSlides>
  <MMClips>0</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Default Design</vt:lpstr>
      <vt:lpstr>Alzheimer’s &amp; Parkinson’s Disease</vt:lpstr>
      <vt:lpstr>Definition</vt:lpstr>
      <vt:lpstr>Alzheimer’s Disease (AD)</vt:lpstr>
      <vt:lpstr>الشريحة 4</vt:lpstr>
      <vt:lpstr>الشريحة 5</vt:lpstr>
      <vt:lpstr>Prevalence of Neurodegenerative Diseases</vt:lpstr>
      <vt:lpstr>What Causes AD?</vt:lpstr>
      <vt:lpstr>Why do some people exposed to an environmental agents develop disease and others do not?</vt:lpstr>
      <vt:lpstr>Genetic and Environmental Factors in Alzheimer’s Disease</vt:lpstr>
      <vt:lpstr>APP and PS families of proteins</vt:lpstr>
      <vt:lpstr>الشريحة 11</vt:lpstr>
      <vt:lpstr>الشريحة 12</vt:lpstr>
      <vt:lpstr>الشريحة 13</vt:lpstr>
      <vt:lpstr>Alzheimer’s disease:  Gross and microscopic features</vt:lpstr>
      <vt:lpstr>الشريحة 15</vt:lpstr>
      <vt:lpstr>الشريحة 16</vt:lpstr>
      <vt:lpstr>Alzheimer’s Brain                                        Control Brain</vt:lpstr>
      <vt:lpstr>A Normal Brain and an AD Affected One</vt:lpstr>
      <vt:lpstr>الشريحة 19</vt:lpstr>
      <vt:lpstr>Alzheimer’s disease:  Clinical features</vt:lpstr>
      <vt:lpstr>Advanced Symptoms</vt:lpstr>
      <vt:lpstr>Parkinson's Disease</vt:lpstr>
      <vt:lpstr>History</vt:lpstr>
      <vt:lpstr>Introduction</vt:lpstr>
      <vt:lpstr>Epidemiology</vt:lpstr>
      <vt:lpstr>Anatomy-Basal Ganglia</vt:lpstr>
      <vt:lpstr>PATHOPHYSIOLOGY</vt:lpstr>
      <vt:lpstr>PATHOPHYSIOLOGY</vt:lpstr>
      <vt:lpstr>Chemical Balance in Corpus Striatum</vt:lpstr>
      <vt:lpstr>Chemical Balance in Corpus Striatum</vt:lpstr>
      <vt:lpstr>Parkinson’s disease - Pathophysiology</vt:lpstr>
      <vt:lpstr>Parkinson’s disease:  Gross and microscopic findings</vt:lpstr>
      <vt:lpstr>Pathology - Lewy Bodies</vt:lpstr>
      <vt:lpstr>Pathology</vt:lpstr>
      <vt:lpstr>Pathology-Parkinson’s disease</vt:lpstr>
      <vt:lpstr>Classification and Etiology</vt:lpstr>
      <vt:lpstr>Clinical features of Idiopatic Parkinson’s disease.</vt:lpstr>
      <vt:lpstr>Parkinson’s disease-Symptomatology</vt:lpstr>
      <vt:lpstr>الشريحة 39</vt:lpstr>
      <vt:lpstr>الشريحة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MAx</dc:creator>
  <cp:lastModifiedBy>a.mutairi</cp:lastModifiedBy>
  <cp:revision>17</cp:revision>
  <dcterms:created xsi:type="dcterms:W3CDTF">2013-04-21T07:50:07Z</dcterms:created>
  <dcterms:modified xsi:type="dcterms:W3CDTF">2013-05-01T07:38:07Z</dcterms:modified>
</cp:coreProperties>
</file>