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7" r:id="rId4"/>
    <p:sldId id="258" r:id="rId5"/>
    <p:sldId id="259" r:id="rId6"/>
    <p:sldId id="262"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10/07/34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10/07/34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10/07/34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10/07/34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10/07/34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10/07/34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10/07/34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u.edu.sa/en/departments/vice-rector-graduate-studies-and-scientific-research/justifications-unit-establish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268760"/>
            <a:ext cx="7916416" cy="1944216"/>
          </a:xfrm>
        </p:spPr>
        <p:txBody>
          <a:bodyPr>
            <a:normAutofit/>
          </a:bodyPr>
          <a:lstStyle/>
          <a:p>
            <a:r>
              <a:rPr lang="en-US" b="1" dirty="0" smtClean="0">
                <a:solidFill>
                  <a:schemeClr val="accent3">
                    <a:lumMod val="50000"/>
                  </a:schemeClr>
                </a:solidFill>
                <a:effectLst>
                  <a:outerShdw blurRad="38100" dist="38100" dir="2700000" algn="tl">
                    <a:srgbClr val="000000">
                      <a:alpha val="43137"/>
                    </a:srgbClr>
                  </a:outerShdw>
                </a:effectLst>
              </a:rPr>
              <a:t>inventors and innovators care unit</a:t>
            </a:r>
            <a:endParaRPr lang="ar-SA" dirty="0">
              <a:solidFill>
                <a:schemeClr val="accent3">
                  <a:lumMod val="50000"/>
                </a:schemeClr>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7944" y="3789040"/>
            <a:ext cx="1351335" cy="18017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dirty="0" smtClean="0">
                <a:solidFill>
                  <a:schemeClr val="accent3">
                    <a:lumMod val="50000"/>
                  </a:schemeClr>
                </a:solidFill>
                <a:effectLst>
                  <a:outerShdw blurRad="38100" dist="38100" dir="2700000" algn="tl">
                    <a:srgbClr val="000000">
                      <a:alpha val="43137"/>
                    </a:srgbClr>
                  </a:outerShdw>
                </a:effectLst>
              </a:rPr>
              <a:t>Introduction</a:t>
            </a:r>
            <a:endParaRPr lang="ar-SA" b="1"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85000" lnSpcReduction="10000"/>
          </a:bodyPr>
          <a:lstStyle/>
          <a:p>
            <a:pPr algn="l" rtl="0"/>
            <a:r>
              <a:rPr lang="en-US" b="1" dirty="0"/>
              <a:t>Invention and innovation are regarded as the foundation for intellectual development and civilization progress in various fields of knowledge. They are also essential for countries to compete with each other and to occupy a leading position due to prosperity achieved by inventions and innovations.</a:t>
            </a:r>
            <a:endParaRPr lang="en-US" dirty="0"/>
          </a:p>
          <a:p>
            <a:pPr algn="l" rtl="0"/>
            <a:r>
              <a:rPr lang="en-US" b="1" dirty="0"/>
              <a:t>therefore, the university had to act with this new trend by adopting the knowledge environment as one of its strategic goals and as an essential component for its vision. As a result, the university strived to establish the inventors and innovators care unit.</a:t>
            </a:r>
            <a:endParaRPr lang="en-US" dirty="0"/>
          </a:p>
          <a:p>
            <a:pPr algn="l"/>
            <a:endParaRPr lang="ar-SA" dirty="0"/>
          </a:p>
        </p:txBody>
      </p:sp>
    </p:spTree>
    <p:extLst>
      <p:ext uri="{BB962C8B-B14F-4D97-AF65-F5344CB8AC3E}">
        <p14:creationId xmlns:p14="http://schemas.microsoft.com/office/powerpoint/2010/main" val="414795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b="1" dirty="0">
                <a:solidFill>
                  <a:schemeClr val="accent3">
                    <a:lumMod val="50000"/>
                  </a:schemeClr>
                </a:solidFill>
              </a:rPr>
              <a:t>Message:</a:t>
            </a:r>
            <a:endParaRPr lang="ar-SA" dirty="0">
              <a:solidFill>
                <a:schemeClr val="accent3">
                  <a:lumMod val="50000"/>
                </a:schemeClr>
              </a:solidFill>
            </a:endParaRPr>
          </a:p>
        </p:txBody>
      </p:sp>
      <p:sp>
        <p:nvSpPr>
          <p:cNvPr id="3" name="عنصر نائب للمحتوى 2"/>
          <p:cNvSpPr>
            <a:spLocks noGrp="1"/>
          </p:cNvSpPr>
          <p:nvPr>
            <p:ph idx="1"/>
          </p:nvPr>
        </p:nvSpPr>
        <p:spPr>
          <a:xfrm>
            <a:off x="467544" y="1862568"/>
            <a:ext cx="8229600" cy="4525963"/>
          </a:xfrm>
        </p:spPr>
        <p:txBody>
          <a:bodyPr/>
          <a:lstStyle/>
          <a:p>
            <a:pPr marL="0" indent="0" algn="l" rtl="0">
              <a:buNone/>
            </a:pPr>
            <a:r>
              <a:rPr lang="en-US" b="1" dirty="0"/>
              <a:t>To encourage innovation in the fields of science and technology to contribute in developing skills and knowledge enrichment. </a:t>
            </a:r>
            <a:endParaRPr lang="ar-SA"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437112"/>
            <a:ext cx="1728192" cy="1382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25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00110"/>
            <a:ext cx="8229600" cy="4525963"/>
          </a:xfrm>
        </p:spPr>
        <p:txBody>
          <a:bodyPr/>
          <a:lstStyle/>
          <a:p>
            <a:pPr algn="l" rtl="0"/>
            <a:r>
              <a:rPr lang="ar-SA" b="1" dirty="0"/>
              <a:t> </a:t>
            </a:r>
            <a:r>
              <a:rPr lang="en-US" b="1" dirty="0"/>
              <a:t> To be a pioneer institution locally and internationally in invention and innovation care.</a:t>
            </a:r>
            <a:endParaRPr lang="en-US" dirty="0"/>
          </a:p>
          <a:p>
            <a:pPr marL="0" indent="0" algn="l">
              <a:buNone/>
            </a:pPr>
            <a:r>
              <a:rPr lang="en-US" dirty="0" smtClean="0"/>
              <a:t/>
            </a:r>
            <a:br>
              <a:rPr lang="en-US" dirty="0" smtClean="0"/>
            </a:br>
            <a:endParaRPr lang="ar-SA"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3645024"/>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755576" y="476671"/>
            <a:ext cx="4572000" cy="1323439"/>
          </a:xfrm>
          <a:prstGeom prst="rect">
            <a:avLst/>
          </a:prstGeom>
        </p:spPr>
        <p:txBody>
          <a:bodyPr>
            <a:spAutoFit/>
          </a:bodyPr>
          <a:lstStyle/>
          <a:p>
            <a:pPr algn="l" rtl="0"/>
            <a:r>
              <a:rPr lang="en-US" sz="4400" b="1" dirty="0">
                <a:solidFill>
                  <a:schemeClr val="accent3">
                    <a:lumMod val="50000"/>
                  </a:schemeClr>
                </a:solidFill>
              </a:rPr>
              <a:t>Vision:</a:t>
            </a:r>
            <a:endParaRPr lang="en-US" sz="4400" dirty="0">
              <a:solidFill>
                <a:schemeClr val="accent3">
                  <a:lumMod val="50000"/>
                </a:schemeClr>
              </a:solidFill>
            </a:endParaRPr>
          </a:p>
          <a:p>
            <a:r>
              <a:rPr lang="en-US" dirty="0" smtClean="0"/>
              <a:t/>
            </a:r>
            <a:br>
              <a:rPr lang="en-US" dirty="0" smtClean="0"/>
            </a:br>
            <a:endParaRPr lang="ar-SA" dirty="0"/>
          </a:p>
        </p:txBody>
      </p:sp>
    </p:spTree>
    <p:extLst>
      <p:ext uri="{BB962C8B-B14F-4D97-AF65-F5344CB8AC3E}">
        <p14:creationId xmlns:p14="http://schemas.microsoft.com/office/powerpoint/2010/main" val="373049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1774" y="1403648"/>
            <a:ext cx="8435280" cy="4781128"/>
          </a:xfrm>
        </p:spPr>
        <p:txBody>
          <a:bodyPr>
            <a:noAutofit/>
          </a:bodyPr>
          <a:lstStyle/>
          <a:p>
            <a:pPr marL="0" indent="0" algn="l" rtl="0">
              <a:buNone/>
            </a:pPr>
            <a:r>
              <a:rPr lang="en-US" sz="2200" b="1" dirty="0"/>
              <a:t>The unit strives to take care and encourage inventors and innovators of the University including students and staff to achieve the following:</a:t>
            </a:r>
            <a:endParaRPr lang="en-US" sz="2200" dirty="0"/>
          </a:p>
          <a:p>
            <a:pPr marL="0" indent="0" algn="l" rtl="0">
              <a:buNone/>
            </a:pPr>
            <a:r>
              <a:rPr lang="en-US" sz="2200" b="1" dirty="0"/>
              <a:t>1- to promote the culture of invention and innovation among students, faculty members and university staff.</a:t>
            </a:r>
            <a:endParaRPr lang="en-US" sz="2200" dirty="0"/>
          </a:p>
          <a:p>
            <a:pPr marL="0" indent="0" algn="l" rtl="0">
              <a:buNone/>
            </a:pPr>
            <a:r>
              <a:rPr lang="en-US" sz="2200" b="1" dirty="0"/>
              <a:t>2- to encourage inventors and innovators and to support them.</a:t>
            </a:r>
            <a:endParaRPr lang="en-US" sz="2200" dirty="0"/>
          </a:p>
          <a:p>
            <a:pPr marL="0" indent="0" algn="l" rtl="0">
              <a:buNone/>
            </a:pPr>
            <a:r>
              <a:rPr lang="en-US" sz="2200" b="1" dirty="0"/>
              <a:t>3- to explore talented and hone their skills.</a:t>
            </a:r>
            <a:endParaRPr lang="en-US" sz="2200" dirty="0"/>
          </a:p>
          <a:p>
            <a:pPr marL="0" indent="0" algn="l" rtl="0">
              <a:buNone/>
            </a:pPr>
            <a:r>
              <a:rPr lang="en-US" sz="2200" b="1" dirty="0"/>
              <a:t>4- to create a simulative environment for inventors and innovators.</a:t>
            </a:r>
            <a:endParaRPr lang="en-US" sz="2200" dirty="0"/>
          </a:p>
          <a:p>
            <a:pPr marL="0" indent="0" algn="l" rtl="0">
              <a:buNone/>
            </a:pPr>
            <a:r>
              <a:rPr lang="en-US" sz="2200" b="1" dirty="0"/>
              <a:t> 5-to provide care for innovative projects and ideas which will contribute immensely in supporting research and knowledge development.</a:t>
            </a:r>
            <a:endParaRPr lang="en-US" sz="2200" dirty="0"/>
          </a:p>
          <a:p>
            <a:pPr marL="0" indent="0" algn="l" rtl="0">
              <a:buNone/>
            </a:pPr>
            <a:r>
              <a:rPr lang="en-US" sz="2200" b="1" dirty="0"/>
              <a:t>6- to ensure the property right for inventors.</a:t>
            </a:r>
            <a:endParaRPr lang="en-US" sz="2200" dirty="0"/>
          </a:p>
          <a:p>
            <a:pPr marL="0" indent="0" algn="l" rtl="0">
              <a:buNone/>
            </a:pPr>
            <a:r>
              <a:rPr lang="en-US" sz="2200" b="1" dirty="0"/>
              <a:t>7- to market outstanding inventions research ideas.</a:t>
            </a:r>
            <a:endParaRPr lang="en-US" sz="2200" dirty="0"/>
          </a:p>
          <a:p>
            <a:pPr marL="0" indent="0" algn="l">
              <a:buNone/>
            </a:pPr>
            <a:endParaRPr lang="ar-SA" sz="2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3112" y="5004772"/>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755576" y="476671"/>
            <a:ext cx="4572000" cy="1323439"/>
          </a:xfrm>
          <a:prstGeom prst="rect">
            <a:avLst/>
          </a:prstGeom>
        </p:spPr>
        <p:txBody>
          <a:bodyPr>
            <a:spAutoFit/>
          </a:bodyPr>
          <a:lstStyle/>
          <a:p>
            <a:pPr algn="l" rtl="0"/>
            <a:r>
              <a:rPr lang="en-US" sz="4400" b="1" dirty="0">
                <a:solidFill>
                  <a:schemeClr val="accent3">
                    <a:lumMod val="50000"/>
                  </a:schemeClr>
                </a:solidFill>
              </a:rPr>
              <a:t>Goals:</a:t>
            </a:r>
          </a:p>
          <a:p>
            <a:r>
              <a:rPr lang="en-US" dirty="0" smtClean="0"/>
              <a:t/>
            </a:r>
            <a:br>
              <a:rPr lang="en-US" dirty="0" smtClean="0"/>
            </a:br>
            <a:endParaRPr lang="ar-SA" dirty="0"/>
          </a:p>
        </p:txBody>
      </p:sp>
    </p:spTree>
    <p:extLst>
      <p:ext uri="{BB962C8B-B14F-4D97-AF65-F5344CB8AC3E}">
        <p14:creationId xmlns:p14="http://schemas.microsoft.com/office/powerpoint/2010/main" val="167297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chemeClr val="accent3">
                    <a:lumMod val="50000"/>
                  </a:schemeClr>
                </a:solidFill>
              </a:rPr>
              <a:t>Target Group</a:t>
            </a:r>
            <a:endParaRPr lang="ar-SA" b="1" dirty="0">
              <a:solidFill>
                <a:schemeClr val="accent3">
                  <a:lumMod val="50000"/>
                </a:schemeClr>
              </a:solidFill>
            </a:endParaRPr>
          </a:p>
        </p:txBody>
      </p:sp>
      <p:sp>
        <p:nvSpPr>
          <p:cNvPr id="3" name="عنصر نائب للمحتوى 2"/>
          <p:cNvSpPr>
            <a:spLocks noGrp="1"/>
          </p:cNvSpPr>
          <p:nvPr>
            <p:ph idx="1"/>
          </p:nvPr>
        </p:nvSpPr>
        <p:spPr/>
        <p:txBody>
          <a:bodyPr/>
          <a:lstStyle/>
          <a:p>
            <a:pPr marL="0" indent="0" algn="l" rtl="0">
              <a:buNone/>
            </a:pPr>
            <a:r>
              <a:rPr lang="en-US" b="1" dirty="0"/>
              <a:t>1. faculty members</a:t>
            </a:r>
            <a:endParaRPr lang="en-US" dirty="0"/>
          </a:p>
          <a:p>
            <a:pPr marL="0" indent="0" algn="l" rtl="0">
              <a:buNone/>
            </a:pPr>
            <a:r>
              <a:rPr lang="en-US" b="1" dirty="0"/>
              <a:t>2. Students of </a:t>
            </a:r>
            <a:r>
              <a:rPr lang="en-US" b="1" dirty="0" err="1"/>
              <a:t>Majmaah</a:t>
            </a:r>
            <a:r>
              <a:rPr lang="en-US" b="1" dirty="0"/>
              <a:t> University</a:t>
            </a:r>
            <a:endParaRPr lang="en-US" dirty="0"/>
          </a:p>
          <a:p>
            <a:pPr marL="0" indent="0" algn="l" rtl="0">
              <a:buNone/>
            </a:pPr>
            <a:r>
              <a:rPr lang="en-US" b="1" dirty="0"/>
              <a:t>3. Inventors and Innovators from the local society. </a:t>
            </a:r>
            <a:endParaRPr lang="en-US" dirty="0"/>
          </a:p>
          <a:p>
            <a:pPr marL="0" indent="0" algn="l">
              <a:buNone/>
            </a:pPr>
            <a:endParaRPr lang="ar-SA" dirty="0"/>
          </a:p>
        </p:txBody>
      </p:sp>
    </p:spTree>
    <p:extLst>
      <p:ext uri="{BB962C8B-B14F-4D97-AF65-F5344CB8AC3E}">
        <p14:creationId xmlns:p14="http://schemas.microsoft.com/office/powerpoint/2010/main" val="166207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chemeClr val="accent3">
                    <a:lumMod val="50000"/>
                  </a:schemeClr>
                </a:solidFill>
                <a:effectLst>
                  <a:outerShdw blurRad="38100" dist="38100" dir="2700000" algn="tl">
                    <a:srgbClr val="000000">
                      <a:alpha val="43137"/>
                    </a:srgbClr>
                  </a:outerShdw>
                </a:effectLst>
                <a:hlinkClick r:id="rId2"/>
              </a:rPr>
              <a:t>Justifications of the unit establishment</a:t>
            </a:r>
            <a:br>
              <a:rPr lang="en-US" dirty="0">
                <a:solidFill>
                  <a:schemeClr val="accent3">
                    <a:lumMod val="50000"/>
                  </a:schemeClr>
                </a:solidFill>
                <a:effectLst>
                  <a:outerShdw blurRad="38100" dist="38100" dir="2700000" algn="tl">
                    <a:srgbClr val="000000">
                      <a:alpha val="43137"/>
                    </a:srgbClr>
                  </a:outerShdw>
                </a:effectLst>
                <a:hlinkClick r:id="rId2"/>
              </a:rPr>
            </a:br>
            <a:endParaRPr lang="ar-SA" dirty="0">
              <a:solidFill>
                <a:schemeClr val="accent3">
                  <a:lumMod val="50000"/>
                </a:schemeClr>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77500" lnSpcReduction="20000"/>
          </a:bodyPr>
          <a:lstStyle/>
          <a:p>
            <a:pPr marL="0" indent="0" algn="l" rtl="0">
              <a:buNone/>
            </a:pPr>
            <a:r>
              <a:rPr lang="en-US" b="1" dirty="0"/>
              <a:t>1. to increase competitiveness among Saudi universities and research centers in supporting inventors and innovators.</a:t>
            </a:r>
            <a:endParaRPr lang="en-US" dirty="0"/>
          </a:p>
          <a:p>
            <a:pPr marL="0" indent="0" algn="l" rtl="0">
              <a:buNone/>
            </a:pPr>
            <a:r>
              <a:rPr lang="en-US" b="1" dirty="0"/>
              <a:t>2. to involve the Saudi youth in the scientific revolution to be more concerned about modern inventions.</a:t>
            </a:r>
            <a:endParaRPr lang="en-US" dirty="0"/>
          </a:p>
          <a:p>
            <a:pPr marL="0" indent="0" algn="l" rtl="0">
              <a:buNone/>
            </a:pPr>
            <a:r>
              <a:rPr lang="en-US" b="1" dirty="0"/>
              <a:t>3. the adoption of Ministry of Higher Education for the knowledge society as one of its strategic goals which will contribute to the advancement of inventions and innovations.</a:t>
            </a:r>
            <a:endParaRPr lang="en-US" dirty="0"/>
          </a:p>
          <a:p>
            <a:pPr marL="0" indent="0" algn="l" rtl="0">
              <a:buNone/>
            </a:pPr>
            <a:r>
              <a:rPr lang="en-US" b="1" dirty="0"/>
              <a:t>4. to increase the concern of students with scientific majors related to patent inventions.</a:t>
            </a:r>
            <a:endParaRPr lang="en-US" dirty="0"/>
          </a:p>
          <a:p>
            <a:pPr marL="0" indent="0" algn="l" rtl="0">
              <a:buNone/>
            </a:pPr>
            <a:r>
              <a:rPr lang="en-US" b="1" dirty="0"/>
              <a:t>5. the great need of student inventors to a leading institution to guide them in their thoughts and inventions</a:t>
            </a:r>
            <a:r>
              <a:rPr lang="en-US" b="1" dirty="0" smtClean="0"/>
              <a:t>.</a:t>
            </a:r>
            <a:endParaRPr lang="en-US" dirty="0"/>
          </a:p>
        </p:txBody>
      </p:sp>
    </p:spTree>
    <p:extLst>
      <p:ext uri="{BB962C8B-B14F-4D97-AF65-F5344CB8AC3E}">
        <p14:creationId xmlns:p14="http://schemas.microsoft.com/office/powerpoint/2010/main" val="38998988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TotalTime>
  <Words>326</Words>
  <Application>Microsoft Office PowerPoint</Application>
  <PresentationFormat>عرض على الشاشة (3:4)‏</PresentationFormat>
  <Paragraphs>30</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inventors and innovators care unit</vt:lpstr>
      <vt:lpstr>Introduction</vt:lpstr>
      <vt:lpstr>Message:</vt:lpstr>
      <vt:lpstr>عرض تقديمي في PowerPoint</vt:lpstr>
      <vt:lpstr>عرض تقديمي في PowerPoint</vt:lpstr>
      <vt:lpstr>Target Group</vt:lpstr>
      <vt:lpstr>Justifications of the unit establishment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4</cp:revision>
  <dcterms:created xsi:type="dcterms:W3CDTF">2013-05-19T08:56:12Z</dcterms:created>
  <dcterms:modified xsi:type="dcterms:W3CDTF">2013-05-20T07:07:56Z</dcterms:modified>
</cp:coreProperties>
</file>